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311" r:id="rId3"/>
    <p:sldId id="312" r:id="rId4"/>
    <p:sldId id="313" r:id="rId5"/>
    <p:sldId id="316" r:id="rId6"/>
    <p:sldId id="317" r:id="rId7"/>
    <p:sldId id="258" r:id="rId8"/>
    <p:sldId id="257" r:id="rId9"/>
    <p:sldId id="259" r:id="rId10"/>
    <p:sldId id="274" r:id="rId11"/>
    <p:sldId id="260" r:id="rId12"/>
    <p:sldId id="261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5" r:id="rId22"/>
    <p:sldId id="276" r:id="rId23"/>
    <p:sldId id="278" r:id="rId24"/>
    <p:sldId id="277" r:id="rId25"/>
    <p:sldId id="281" r:id="rId26"/>
    <p:sldId id="279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89" r:id="rId37"/>
    <p:sldId id="292" r:id="rId38"/>
    <p:sldId id="293" r:id="rId39"/>
    <p:sldId id="294" r:id="rId40"/>
    <p:sldId id="295" r:id="rId41"/>
    <p:sldId id="296" r:id="rId42"/>
    <p:sldId id="302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4" r:id="rId55"/>
    <p:sldId id="315" r:id="rId56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2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4B3D4-24FF-4739-A0EB-B626D7F0F3A1}" type="datetimeFigureOut">
              <a:rPr lang="pt-BR" smtClean="0"/>
              <a:t>02/06/2025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21DE3-6F1F-491C-8AF2-DDEDFB707D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92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75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38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8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78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2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90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5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089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39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1DE3-6F1F-491C-8AF2-DDEDFB707D8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37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EB77-62FE-4AD6-BF24-CABA80C6815D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69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300E-6DB2-4137-A833-3EA505EA4CE4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8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7ED4-DD49-4457-9D03-EC8404DC57D1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68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E600-982F-4EDE-A2CF-42C9BE1EA16A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82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E1CF-BDCF-40BC-847A-171CA7B04139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3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CD09-9D69-4530-B570-2C1D325898A3}" type="datetime1">
              <a:rPr lang="pt-BR" smtClean="0"/>
              <a:t>02/06/2025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00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E38F-F3AF-473B-97E4-53E99C17AD11}" type="datetime1">
              <a:rPr lang="pt-BR" smtClean="0"/>
              <a:t>02/06/2025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43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122A-26EF-4228-A60A-67F08107FB59}" type="datetime1">
              <a:rPr lang="pt-BR" smtClean="0"/>
              <a:t>02/06/2025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42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D8B63-675C-4B6D-BC66-F17299470AAE}" type="datetime1">
              <a:rPr lang="pt-BR" smtClean="0"/>
              <a:t>02/06/2025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46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FF82-979A-43D2-BC31-F09DEFC54E5F}" type="datetime1">
              <a:rPr lang="pt-BR" smtClean="0"/>
              <a:t>02/06/2025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64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74EA-27F2-4629-B458-5650B11A7DC5}" type="datetime1">
              <a:rPr lang="pt-BR" smtClean="0"/>
              <a:t>02/06/2025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61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A5ED1-8B6B-49CB-B9DA-56B915DB772B}" type="datetime1">
              <a:rPr lang="pt-BR" smtClean="0"/>
              <a:t>02/06/2025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52D8-9104-47DF-A102-151B6EEDC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04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080786"/>
            <a:ext cx="7950200" cy="7950200"/>
          </a:xfrm>
          <a:prstGeom prst="rect">
            <a:avLst/>
          </a:prstGeom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3276600" y="231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368965" y="708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96900" y="9858105"/>
            <a:ext cx="840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latin typeface="Arial Rounded MT Bold" panose="020F0704030504030204" pitchFamily="34" charset="0"/>
              </a:rPr>
              <a:t>Leonor Marques, a Judia</a:t>
            </a:r>
          </a:p>
          <a:p>
            <a:r>
              <a:rPr lang="pt-BR" sz="3600" b="1" dirty="0" smtClean="0">
                <a:latin typeface="Arial Rounded MT Bold" panose="020F0704030504030204" pitchFamily="34" charset="0"/>
              </a:rPr>
              <a:t>Uma história de coragem, traição e   memória nas ilhas dos Açores, século XVI </a:t>
            </a:r>
            <a:r>
              <a:rPr lang="pt-BR" sz="2800" b="1" dirty="0" smtClean="0">
                <a:latin typeface="Arial Rounded MT Bold" panose="020F0704030504030204" pitchFamily="34" charset="0"/>
              </a:rPr>
              <a:t>.                                    Autor :Nicolau  </a:t>
            </a:r>
            <a:endParaRPr lang="pt-BR" sz="28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432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889000"/>
            <a:ext cx="8051800" cy="9347200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863600" y="10871201"/>
            <a:ext cx="7797799" cy="1370756"/>
          </a:xfrm>
        </p:spPr>
        <p:txBody>
          <a:bodyPr/>
          <a:lstStyle/>
          <a:p>
            <a:r>
              <a:rPr lang="pt-BR" sz="4400" smtClean="0"/>
              <a:t>Leonor Marques - Nicolau</a:t>
            </a:r>
            <a:endParaRPr lang="pt-BR" sz="4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39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33400" y="1201847"/>
            <a:ext cx="8737600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Foi nesse clima de tensão e esperança que nasceu, em </a:t>
            </a:r>
            <a:r>
              <a:rPr lang="pt-BR" sz="3200" b="1" dirty="0" smtClean="0"/>
              <a:t>1520, </a:t>
            </a:r>
            <a:r>
              <a:rPr lang="pt-BR" sz="3200" dirty="0" smtClean="0"/>
              <a:t>sua primeira filha: </a:t>
            </a:r>
            <a:r>
              <a:rPr lang="pt-BR" sz="3200" b="1" dirty="0" smtClean="0"/>
              <a:t>Leonor Marques</a:t>
            </a:r>
            <a:r>
              <a:rPr lang="pt-BR" sz="3200" dirty="0" smtClean="0"/>
              <a:t>. Desde cedo, Leonor aprenderia a viver entre sombras e silêncios. Seu pai a ensinou os princípios do comércio, preparando-a para a vida com pragmatismo e firmeza. Já sua mãe lhe transmitiu algo mais sutil e poderoso: a herança da fé, oculta, mas viva, passada discretamente entre as mulheres da família — como uma chama protegida do vento.</a:t>
            </a:r>
          </a:p>
          <a:p>
            <a:endParaRPr lang="pt-BR" sz="3200" dirty="0" smtClean="0"/>
          </a:p>
          <a:p>
            <a:r>
              <a:rPr lang="pt-BR" sz="3200" dirty="0" smtClean="0"/>
              <a:t>  Com o tempo, a família prosperou. Mas os rumores cresciam. Os</a:t>
            </a:r>
            <a:r>
              <a:rPr lang="pt-BR" sz="3200" b="1" dirty="0" smtClean="0"/>
              <a:t> cristãos-novos </a:t>
            </a:r>
            <a:r>
              <a:rPr lang="pt-BR" sz="3200" dirty="0" smtClean="0"/>
              <a:t>tornaram-se alvo de denúncias cada vez mais frequentes. A </a:t>
            </a:r>
            <a:r>
              <a:rPr lang="pt-BR" sz="3200" b="1" dirty="0" smtClean="0"/>
              <a:t>Inquisição</a:t>
            </a:r>
            <a:r>
              <a:rPr lang="pt-BR" sz="3200" dirty="0" smtClean="0"/>
              <a:t> começava a olhar também para os Açores, enviando comissários e ouvindo relatos sobre costumes diferentes, hábitos antigos e orações sussurradas.</a:t>
            </a:r>
          </a:p>
          <a:p>
            <a:endParaRPr lang="pt-BR" sz="3200" dirty="0" smtClean="0"/>
          </a:p>
          <a:p>
            <a:r>
              <a:rPr lang="pt-BR" sz="3200" b="1" dirty="0" smtClean="0"/>
              <a:t> A paz era frágil</a:t>
            </a:r>
            <a:r>
              <a:rPr lang="pt-BR" sz="3200" dirty="0" smtClean="0"/>
              <a:t>. E Leonor logo descobriria que o sangue e a fé que herdara podiam não apenas moldar seu destino — mas também condená-lo.</a:t>
            </a:r>
          </a:p>
          <a:p>
            <a:endParaRPr lang="pt-BR" sz="3200" dirty="0" smtClean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92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latin typeface="Arial Black" panose="020B0A04020102020204" pitchFamily="34" charset="0"/>
              </a:rPr>
              <a:t>Capítulo 2 – A Infância de Leonor e os Costumes </a:t>
            </a:r>
            <a:r>
              <a:rPr lang="pt-BR" sz="4400" b="1" dirty="0" err="1">
                <a:latin typeface="Arial Black" panose="020B0A04020102020204" pitchFamily="34" charset="0"/>
              </a:rPr>
              <a:t>Sefarditas</a:t>
            </a:r>
            <a:endParaRPr lang="pt-BR" sz="4400" b="1" dirty="0">
              <a:latin typeface="Arial Black" panose="020B0A0402010202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3408363"/>
            <a:ext cx="8121650" cy="812165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9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16000" y="1219200"/>
            <a:ext cx="7950200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3200" dirty="0" smtClean="0"/>
          </a:p>
          <a:p>
            <a:endParaRPr lang="pt-BR" sz="3200" dirty="0"/>
          </a:p>
          <a:p>
            <a:r>
              <a:rPr lang="pt-BR" sz="3200" b="1" dirty="0" smtClean="0"/>
              <a:t> Leonor Marques </a:t>
            </a:r>
            <a:r>
              <a:rPr lang="pt-BR" sz="3200" dirty="0" smtClean="0"/>
              <a:t>nasceu em </a:t>
            </a:r>
            <a:r>
              <a:rPr lang="pt-BR" sz="3200" b="1" dirty="0" smtClean="0"/>
              <a:t>1520</a:t>
            </a:r>
            <a:r>
              <a:rPr lang="pt-BR" sz="3200" dirty="0" smtClean="0"/>
              <a:t>, na cidade de Ponta Delgada, na Ilha de </a:t>
            </a:r>
            <a:r>
              <a:rPr lang="pt-BR" sz="3200" b="1" dirty="0" smtClean="0"/>
              <a:t>São Miguel</a:t>
            </a:r>
            <a:r>
              <a:rPr lang="pt-BR" sz="3200" dirty="0" smtClean="0"/>
              <a:t>, em um lar onde o silêncio era escudo e linguagem. Desde cedo, aprendeu a reconhecer os limites entre o que podia ser dito e o que deveria ser guardado entre as paredes da casa.</a:t>
            </a:r>
          </a:p>
          <a:p>
            <a:endParaRPr lang="pt-BR" sz="3200" dirty="0" smtClean="0"/>
          </a:p>
          <a:p>
            <a:r>
              <a:rPr lang="pt-BR" sz="3200" dirty="0" smtClean="0"/>
              <a:t> Seu pai, </a:t>
            </a:r>
            <a:r>
              <a:rPr lang="pt-BR" sz="3200" b="1" dirty="0" smtClean="0"/>
              <a:t>Marcos Afonso Marques</a:t>
            </a:r>
            <a:r>
              <a:rPr lang="pt-BR" sz="3200" dirty="0" smtClean="0"/>
              <a:t>, era um mercador respeitado, cujo trabalho garantia à família conforto e relativa estabilidade. Sua mãe, </a:t>
            </a:r>
            <a:r>
              <a:rPr lang="pt-BR" sz="3200" b="1" dirty="0" smtClean="0"/>
              <a:t>Inês de Xerez</a:t>
            </a:r>
            <a:r>
              <a:rPr lang="pt-BR" sz="3200" dirty="0" smtClean="0"/>
              <a:t>, mantinha viva a alma da tradição. Na cozinha, os aromas de </a:t>
            </a:r>
            <a:r>
              <a:rPr lang="pt-BR" sz="3200" b="1" dirty="0" smtClean="0"/>
              <a:t>pratos    </a:t>
            </a:r>
            <a:r>
              <a:rPr lang="pt-BR" sz="3200" b="1" dirty="0" err="1" smtClean="0"/>
              <a:t>sefarditas</a:t>
            </a:r>
            <a:r>
              <a:rPr lang="pt-BR" sz="3200" b="1" dirty="0" smtClean="0"/>
              <a:t> </a:t>
            </a:r>
            <a:r>
              <a:rPr lang="pt-BR" sz="3200" dirty="0" smtClean="0"/>
              <a:t>— como o </a:t>
            </a:r>
            <a:r>
              <a:rPr lang="pt-BR" sz="3200" b="1" dirty="0" err="1" smtClean="0"/>
              <a:t>pan</a:t>
            </a:r>
            <a:r>
              <a:rPr lang="pt-BR" sz="3200" b="1" dirty="0" smtClean="0"/>
              <a:t> de </a:t>
            </a:r>
            <a:r>
              <a:rPr lang="pt-BR" sz="3200" b="1" dirty="0" err="1" smtClean="0"/>
              <a:t>España</a:t>
            </a:r>
            <a:r>
              <a:rPr lang="pt-BR" sz="3200" b="1" dirty="0" smtClean="0"/>
              <a:t> </a:t>
            </a:r>
            <a:r>
              <a:rPr lang="pt-BR" sz="3200" dirty="0" smtClean="0"/>
              <a:t>— se misturavam à brisa salgada do oceano. Aos </a:t>
            </a:r>
            <a:r>
              <a:rPr lang="pt-BR" sz="3200" b="1" dirty="0" smtClean="0"/>
              <a:t>sábados</a:t>
            </a:r>
            <a:r>
              <a:rPr lang="pt-BR" sz="3200" dirty="0" smtClean="0"/>
              <a:t> e datas sagradas, </a:t>
            </a:r>
            <a:r>
              <a:rPr lang="pt-BR" sz="3200" b="1" dirty="0" smtClean="0"/>
              <a:t>orações sussurradas</a:t>
            </a:r>
            <a:r>
              <a:rPr lang="pt-BR" sz="3200" dirty="0" smtClean="0"/>
              <a:t> aconteciam em segredo, longe de ouvidos perigosos.</a:t>
            </a:r>
          </a:p>
          <a:p>
            <a:endParaRPr lang="pt-BR" sz="3200" dirty="0" smtClean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29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22300" y="8535244"/>
            <a:ext cx="81153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Leonor</a:t>
            </a:r>
            <a:r>
              <a:rPr lang="pt-BR" sz="3200" dirty="0" smtClean="0"/>
              <a:t> era uma criança de beleza marcante. Seus olhos azuis, vívidos como o céu atlântico, contrastavam com o cabelo castanho ondulado, herança das mulheres </a:t>
            </a:r>
            <a:r>
              <a:rPr lang="pt-BR" sz="3200" b="1" dirty="0" err="1" smtClean="0"/>
              <a:t>sefarditas</a:t>
            </a:r>
            <a:r>
              <a:rPr lang="pt-BR" sz="3200" dirty="0" smtClean="0"/>
              <a:t>. Na vila, muitos elogiavam sua aparência, mas era sua inteligência silenciosa e olhar atento que mais chamavam atenção.</a:t>
            </a:r>
          </a:p>
          <a:p>
            <a:endParaRPr lang="pt-BR" sz="3200" dirty="0" smtClean="0"/>
          </a:p>
        </p:txBody>
      </p:sp>
      <p:sp>
        <p:nvSpPr>
          <p:cNvPr id="3" name="CaixaDeTexto 2"/>
          <p:cNvSpPr txBox="1"/>
          <p:nvPr/>
        </p:nvSpPr>
        <p:spPr>
          <a:xfrm>
            <a:off x="1778000" y="40132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496332"/>
            <a:ext cx="7772400" cy="7772400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8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92200" y="839044"/>
            <a:ext cx="7772400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Sua infância, embora cheia de carinho, era marcada por precauções. O ato de acender uma vela, gesto comum em lares judaicos, tornava-se um risco. As </a:t>
            </a:r>
            <a:r>
              <a:rPr lang="pt-BR" sz="3200" b="1" dirty="0" smtClean="0"/>
              <a:t>celebrações do Jejum de Ester</a:t>
            </a:r>
            <a:r>
              <a:rPr lang="pt-BR" sz="3200" dirty="0" smtClean="0"/>
              <a:t> e outras datas do calendário hebraico eram realizadas às escondidas. </a:t>
            </a:r>
            <a:r>
              <a:rPr lang="pt-BR" sz="3200" b="1" dirty="0" smtClean="0"/>
              <a:t>A mesa da sala tinha gavetas secretas</a:t>
            </a:r>
            <a:r>
              <a:rPr lang="pt-BR" sz="3200" dirty="0" smtClean="0"/>
              <a:t>, onde castiçais permaneciam escondidos, prontos para emergir no momento certo, quando não houvesse ninguém por perto.</a:t>
            </a:r>
          </a:p>
          <a:p>
            <a:endParaRPr lang="pt-BR" sz="3200" dirty="0" smtClean="0"/>
          </a:p>
          <a:p>
            <a:r>
              <a:rPr lang="pt-BR" sz="3200" dirty="0" smtClean="0"/>
              <a:t>  Em casa, falava-se em</a:t>
            </a:r>
            <a:r>
              <a:rPr lang="pt-BR" sz="3200" b="1" dirty="0" smtClean="0"/>
              <a:t> ladino </a:t>
            </a:r>
            <a:r>
              <a:rPr lang="pt-BR" sz="3200" dirty="0" smtClean="0"/>
              <a:t>— língua da memória e da intimidade. Mas nas ruas, Leonor sabia que só o português correto e sem deslizes era permitido. Qualquer palavra em falso poderia custar caro. Ela cresceu entendendo que a diferença, mesmo invisível, podia ser fatal.</a:t>
            </a:r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9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87400" y="1000542"/>
            <a:ext cx="81280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Nos becos e feiras da cidade, olhares desconfiados tornaram-se parte do cotidiano. A </a:t>
            </a:r>
            <a:r>
              <a:rPr lang="pt-BR" sz="3200" b="1" dirty="0" smtClean="0"/>
              <a:t>Inquisição</a:t>
            </a:r>
            <a:r>
              <a:rPr lang="pt-BR" sz="3200" dirty="0" smtClean="0"/>
              <a:t> começava a estender sua sombra até os </a:t>
            </a:r>
            <a:r>
              <a:rPr lang="pt-BR" sz="3200" b="1" dirty="0" smtClean="0"/>
              <a:t>Açores</a:t>
            </a:r>
            <a:r>
              <a:rPr lang="pt-BR" sz="3200" dirty="0" smtClean="0"/>
              <a:t>, e os rumores de </a:t>
            </a:r>
            <a:r>
              <a:rPr lang="pt-BR" sz="3200" b="1" dirty="0" smtClean="0"/>
              <a:t>denúncias contra cristãos-novos </a:t>
            </a:r>
            <a:r>
              <a:rPr lang="pt-BR" sz="3200" dirty="0" smtClean="0"/>
              <a:t>aumentavam. Leonor sentia o peso desses boatos, ainda que não os compreendesse por completo.</a:t>
            </a:r>
          </a:p>
          <a:p>
            <a:endParaRPr lang="pt-BR" sz="3200" dirty="0" smtClean="0"/>
          </a:p>
          <a:p>
            <a:r>
              <a:rPr lang="pt-BR" sz="3200" dirty="0" smtClean="0"/>
              <a:t>  Mas ainda era menina. E havia dias em que, sentada à beira-mar, com os pés tocando a espuma das ondas, permitia-se esquecer, por um instante, o mundo de segredos que a cercava. Por alguns minutos, podia apenas</a:t>
            </a:r>
            <a:r>
              <a:rPr lang="pt-BR" sz="3200" b="1" dirty="0" smtClean="0"/>
              <a:t> ser criança</a:t>
            </a:r>
            <a:r>
              <a:rPr lang="pt-BR" sz="3200" dirty="0" smtClean="0"/>
              <a:t>, antes que o destino a cobrasse pelo sangue e pela fé que trazia em si.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1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sz="4400" dirty="0" smtClean="0">
                <a:latin typeface="Arial Black" panose="020B0A04020102020204" pitchFamily="34" charset="0"/>
              </a:rPr>
              <a:t>Capítulo </a:t>
            </a:r>
            <a:r>
              <a:rPr lang="pt-BR" sz="4400" dirty="0">
                <a:latin typeface="Arial Black" panose="020B0A04020102020204" pitchFamily="34" charset="0"/>
              </a:rPr>
              <a:t>3 – Juventude em Tempos de </a:t>
            </a:r>
            <a:r>
              <a:rPr lang="pt-BR" sz="4400" dirty="0" smtClean="0">
                <a:latin typeface="Arial Black" panose="020B0A04020102020204" pitchFamily="34" charset="0"/>
              </a:rPr>
              <a:t>Medo</a:t>
            </a:r>
            <a:endParaRPr lang="pt-BR" sz="4400" dirty="0">
              <a:latin typeface="Arial Black" panose="020B0A040201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3" y="3606800"/>
            <a:ext cx="7772400" cy="7772400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6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11200" y="537151"/>
            <a:ext cx="8178800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Os </a:t>
            </a:r>
            <a:r>
              <a:rPr lang="pt-BR" sz="3200" dirty="0"/>
              <a:t>anos passaram, e </a:t>
            </a:r>
            <a:r>
              <a:rPr lang="pt-BR" sz="3200" b="1" dirty="0" smtClean="0"/>
              <a:t>Leonor Marques</a:t>
            </a:r>
            <a:r>
              <a:rPr lang="pt-BR" sz="3200" dirty="0" smtClean="0"/>
              <a:t>, </a:t>
            </a:r>
            <a:r>
              <a:rPr lang="pt-BR" sz="3200" dirty="0"/>
              <a:t>agora com </a:t>
            </a:r>
            <a:r>
              <a:rPr lang="pt-BR" sz="3200" dirty="0" smtClean="0"/>
              <a:t>quinze anos, </a:t>
            </a:r>
            <a:r>
              <a:rPr lang="pt-BR" sz="3200" dirty="0"/>
              <a:t>compreendia com mais clareza os perigos que rondavam sua família. </a:t>
            </a:r>
            <a:r>
              <a:rPr lang="pt-BR" sz="3200" dirty="0" smtClean="0"/>
              <a:t>   Sua </a:t>
            </a:r>
            <a:r>
              <a:rPr lang="pt-BR" sz="3200" dirty="0"/>
              <a:t>infância fora marcada por </a:t>
            </a:r>
            <a:r>
              <a:rPr lang="pt-BR" sz="3200" b="1" dirty="0" smtClean="0"/>
              <a:t>ensinamentos silenciosos</a:t>
            </a:r>
            <a:r>
              <a:rPr lang="pt-BR" sz="3200" dirty="0" smtClean="0"/>
              <a:t> </a:t>
            </a:r>
            <a:r>
              <a:rPr lang="pt-BR" sz="3200" dirty="0"/>
              <a:t>— saber o que dizer, quando calar e, sobretudo, quando esconder sua verdadeira identidade.</a:t>
            </a:r>
          </a:p>
          <a:p>
            <a:endParaRPr lang="pt-BR" sz="3200" dirty="0"/>
          </a:p>
          <a:p>
            <a:r>
              <a:rPr lang="pt-BR" sz="3200" dirty="0" smtClean="0"/>
              <a:t>  Sua </a:t>
            </a:r>
            <a:r>
              <a:rPr lang="pt-BR" sz="3200" dirty="0"/>
              <a:t>beleza, desde cedo notada, agora chamava ainda mais atenção. </a:t>
            </a:r>
            <a:r>
              <a:rPr lang="pt-BR" sz="3200" b="1" dirty="0" smtClean="0"/>
              <a:t>Olhos </a:t>
            </a:r>
            <a:r>
              <a:rPr lang="pt-BR" sz="3200" b="1" dirty="0"/>
              <a:t>azuis </a:t>
            </a:r>
            <a:r>
              <a:rPr lang="pt-BR" sz="3200" b="1" dirty="0" smtClean="0"/>
              <a:t>intensos, cabelos </a:t>
            </a:r>
            <a:r>
              <a:rPr lang="pt-BR" sz="3200" b="1" dirty="0"/>
              <a:t>castanhos </a:t>
            </a:r>
            <a:r>
              <a:rPr lang="pt-BR" sz="3200" b="1" dirty="0" smtClean="0"/>
              <a:t>ondulados </a:t>
            </a:r>
            <a:r>
              <a:rPr lang="pt-BR" sz="3200" dirty="0"/>
              <a:t>e uma postura firme, moldada pela educação zelosa de sua mãe, </a:t>
            </a:r>
            <a:r>
              <a:rPr lang="pt-BR" sz="3200" b="1" dirty="0" smtClean="0"/>
              <a:t>Inês </a:t>
            </a:r>
            <a:r>
              <a:rPr lang="pt-BR" sz="3200" b="1" dirty="0"/>
              <a:t>de </a:t>
            </a:r>
            <a:r>
              <a:rPr lang="pt-BR" sz="3200" b="1" dirty="0" smtClean="0"/>
              <a:t>Xerez</a:t>
            </a:r>
            <a:r>
              <a:rPr lang="pt-BR" sz="3200" dirty="0" smtClean="0"/>
              <a:t>. </a:t>
            </a:r>
            <a:r>
              <a:rPr lang="pt-BR" sz="3200" dirty="0"/>
              <a:t>Mas o que para alguns era encantamento, para ela poderia ser um risco: ser observada demais era estar à beira do abismo da suspeita</a:t>
            </a:r>
            <a:r>
              <a:rPr lang="pt-BR" sz="3200" dirty="0" smtClean="0"/>
              <a:t>.</a:t>
            </a:r>
          </a:p>
          <a:p>
            <a:endParaRPr lang="pt-BR" sz="3200" dirty="0"/>
          </a:p>
          <a:p>
            <a:r>
              <a:rPr lang="pt-BR" sz="3200" dirty="0" smtClean="0"/>
              <a:t>                </a:t>
            </a:r>
            <a:r>
              <a:rPr lang="pt-BR" sz="3200" b="1" dirty="0" smtClean="0"/>
              <a:t>O </a:t>
            </a:r>
            <a:r>
              <a:rPr lang="pt-BR" sz="3200" b="1" dirty="0"/>
              <a:t>medo se </a:t>
            </a:r>
            <a:r>
              <a:rPr lang="pt-BR" sz="3200" b="1" dirty="0" smtClean="0"/>
              <a:t>intensifica</a:t>
            </a:r>
            <a:endParaRPr lang="pt-BR" sz="3200" b="1" dirty="0"/>
          </a:p>
          <a:p>
            <a:r>
              <a:rPr lang="pt-BR" sz="3200" dirty="0"/>
              <a:t>A </a:t>
            </a:r>
            <a:r>
              <a:rPr lang="pt-BR" sz="3200" b="1" dirty="0" smtClean="0"/>
              <a:t>Inquisição Portuguesa </a:t>
            </a:r>
            <a:r>
              <a:rPr lang="pt-BR" sz="3200" dirty="0"/>
              <a:t>começava a estender suas garras até os Açores, investigando com mais rigor os cristãos-novos.</a:t>
            </a:r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01700" y="443637"/>
            <a:ext cx="7556500" cy="1246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As </a:t>
            </a:r>
            <a:r>
              <a:rPr lang="pt-BR" sz="3200" dirty="0"/>
              <a:t>práticas religiosas tornaram-se ainda mais cautelosas: o </a:t>
            </a:r>
            <a:r>
              <a:rPr lang="pt-BR" sz="3200" b="1" dirty="0"/>
              <a:t>jejum de </a:t>
            </a:r>
            <a:r>
              <a:rPr lang="pt-BR" sz="3200" b="1" dirty="0" err="1"/>
              <a:t>Purim</a:t>
            </a:r>
            <a:r>
              <a:rPr lang="pt-BR" sz="3200" b="1" dirty="0"/>
              <a:t> </a:t>
            </a:r>
            <a:r>
              <a:rPr lang="pt-BR" sz="3200" dirty="0"/>
              <a:t>acontecia longe de olhares externos, e as </a:t>
            </a:r>
            <a:r>
              <a:rPr lang="pt-BR" sz="3200" b="1" dirty="0"/>
              <a:t>velas do </a:t>
            </a:r>
            <a:r>
              <a:rPr lang="pt-BR" sz="3200" b="1" dirty="0" err="1"/>
              <a:t>Shabat</a:t>
            </a:r>
            <a:r>
              <a:rPr lang="pt-BR" sz="3200" b="1" dirty="0"/>
              <a:t> </a:t>
            </a:r>
            <a:r>
              <a:rPr lang="pt-BR" sz="3200" dirty="0"/>
              <a:t>eram acesas às escondidas, vindas de gavetas secretas.</a:t>
            </a:r>
          </a:p>
          <a:p>
            <a:r>
              <a:rPr lang="pt-BR" sz="3200" dirty="0" smtClean="0"/>
              <a:t>  O </a:t>
            </a:r>
            <a:r>
              <a:rPr lang="pt-BR" sz="3200" b="1" dirty="0"/>
              <a:t>ladino</a:t>
            </a:r>
            <a:r>
              <a:rPr lang="pt-BR" sz="3200" dirty="0"/>
              <a:t>, língua da alma </a:t>
            </a:r>
            <a:r>
              <a:rPr lang="pt-BR" sz="3200" b="1" dirty="0" err="1"/>
              <a:t>sefardita</a:t>
            </a:r>
            <a:r>
              <a:rPr lang="pt-BR" sz="3200" dirty="0"/>
              <a:t>, só podia ser sussurrado dentro de casa, nunca fora </a:t>
            </a:r>
            <a:r>
              <a:rPr lang="pt-BR" sz="3200" dirty="0" smtClean="0"/>
              <a:t>dela</a:t>
            </a:r>
          </a:p>
          <a:p>
            <a:endParaRPr lang="pt-BR" sz="3200" dirty="0" smtClean="0"/>
          </a:p>
          <a:p>
            <a:r>
              <a:rPr lang="pt-BR" sz="3200" b="1" dirty="0" smtClean="0"/>
              <a:t>                  Primeiros desafios</a:t>
            </a:r>
            <a:endParaRPr lang="pt-BR" sz="3200" b="1" dirty="0"/>
          </a:p>
          <a:p>
            <a:r>
              <a:rPr lang="pt-BR" sz="3200" dirty="0" smtClean="0"/>
              <a:t>   Leonor </a:t>
            </a:r>
            <a:r>
              <a:rPr lang="pt-BR" sz="3200" dirty="0"/>
              <a:t>passou a acompanhar o pai, </a:t>
            </a:r>
            <a:r>
              <a:rPr lang="pt-BR" sz="3200" b="1" dirty="0" smtClean="0"/>
              <a:t>Marcos </a:t>
            </a:r>
            <a:r>
              <a:rPr lang="pt-BR" sz="3200" b="1" dirty="0"/>
              <a:t>Afonso </a:t>
            </a:r>
            <a:r>
              <a:rPr lang="pt-BR" sz="3200" b="1" dirty="0" smtClean="0"/>
              <a:t>Marques</a:t>
            </a:r>
            <a:r>
              <a:rPr lang="pt-BR" sz="3200" dirty="0" smtClean="0"/>
              <a:t>, </a:t>
            </a:r>
            <a:r>
              <a:rPr lang="pt-BR" sz="3200" dirty="0"/>
              <a:t>nos negócios da família, aprendendo desde cedo sobre comércio, diplomacia e leitura de intenções.</a:t>
            </a:r>
          </a:p>
          <a:p>
            <a:r>
              <a:rPr lang="pt-BR" sz="3200" dirty="0" smtClean="0"/>
              <a:t>   Mas </a:t>
            </a:r>
            <a:r>
              <a:rPr lang="pt-BR" sz="3200" dirty="0"/>
              <a:t>o ambiente comercial estava carregado de tensão — rumores sobre </a:t>
            </a:r>
            <a:r>
              <a:rPr lang="pt-BR" sz="3200" b="1" dirty="0" smtClean="0"/>
              <a:t>denúncias </a:t>
            </a:r>
            <a:r>
              <a:rPr lang="pt-BR" sz="3200" b="1" dirty="0"/>
              <a:t>de judeus nos </a:t>
            </a:r>
            <a:r>
              <a:rPr lang="pt-BR" sz="3200" b="1" dirty="0" smtClean="0"/>
              <a:t>Açores</a:t>
            </a:r>
            <a:r>
              <a:rPr lang="pt-BR" sz="3200" dirty="0" smtClean="0"/>
              <a:t> </a:t>
            </a:r>
            <a:r>
              <a:rPr lang="pt-BR" sz="3200" dirty="0"/>
              <a:t>circulavam entre os mercadores como serpentes à espreita.</a:t>
            </a:r>
          </a:p>
          <a:p>
            <a:r>
              <a:rPr lang="pt-BR" sz="3200" dirty="0" smtClean="0"/>
              <a:t>   Ela </a:t>
            </a:r>
            <a:r>
              <a:rPr lang="pt-BR" sz="3200" dirty="0"/>
              <a:t>começava a entender que seu futuro dependeria de sua habilidade em </a:t>
            </a:r>
            <a:r>
              <a:rPr lang="pt-BR" sz="3200" b="1" dirty="0" smtClean="0"/>
              <a:t>se </a:t>
            </a:r>
            <a:r>
              <a:rPr lang="pt-BR" sz="3200" b="1" dirty="0"/>
              <a:t>mover nas </a:t>
            </a:r>
            <a:r>
              <a:rPr lang="pt-BR" sz="3200" b="1" dirty="0" smtClean="0"/>
              <a:t>sombras</a:t>
            </a:r>
            <a:r>
              <a:rPr lang="pt-BR" sz="3200" dirty="0" smtClean="0"/>
              <a:t>, </a:t>
            </a:r>
            <a:r>
              <a:rPr lang="pt-BR" sz="3200" dirty="0"/>
              <a:t>sem deixar rastros.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6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                   </a:t>
            </a:r>
            <a:r>
              <a:rPr lang="pt-BR" sz="3200" b="1" dirty="0" smtClean="0"/>
              <a:t>Sumário</a:t>
            </a:r>
            <a:endParaRPr lang="pt-BR" sz="3200" b="1" dirty="0"/>
          </a:p>
          <a:p>
            <a:endParaRPr lang="pt-BR" sz="3200" dirty="0"/>
          </a:p>
          <a:p>
            <a:r>
              <a:rPr lang="pt-BR" sz="3200" b="1" dirty="0" smtClean="0"/>
              <a:t>Capítulo </a:t>
            </a:r>
            <a:r>
              <a:rPr lang="pt-BR" sz="3200" b="1" dirty="0"/>
              <a:t>1 – Um Novo Começo em Ponta </a:t>
            </a:r>
            <a:r>
              <a:rPr lang="pt-BR" sz="3200" b="1" dirty="0" smtClean="0"/>
              <a:t>Delgada</a:t>
            </a:r>
            <a:endParaRPr lang="pt-BR" sz="3200" b="1" dirty="0"/>
          </a:p>
          <a:p>
            <a:r>
              <a:rPr lang="pt-BR" sz="3200" dirty="0" smtClean="0"/>
              <a:t>  A </a:t>
            </a:r>
            <a:r>
              <a:rPr lang="pt-BR" sz="3200" dirty="0"/>
              <a:t>chegada da família Marques aos Açores e o recomeço em uma nova terra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  <a:p>
            <a:r>
              <a:rPr lang="pt-BR" sz="3200" b="1" dirty="0" smtClean="0"/>
              <a:t>Capítulo </a:t>
            </a:r>
            <a:r>
              <a:rPr lang="pt-BR" sz="3200" b="1" dirty="0"/>
              <a:t>2 – A Infância de Leonor e os Costumes </a:t>
            </a:r>
            <a:r>
              <a:rPr lang="pt-BR" sz="3200" b="1" dirty="0" err="1" smtClean="0"/>
              <a:t>Sefarditas</a:t>
            </a:r>
            <a:r>
              <a:rPr lang="pt-BR" sz="3200" b="1" dirty="0" smtClean="0"/>
              <a:t>.</a:t>
            </a:r>
            <a:endParaRPr lang="pt-BR" sz="3200" b="1" dirty="0"/>
          </a:p>
          <a:p>
            <a:r>
              <a:rPr lang="pt-BR" sz="3200" dirty="0" smtClean="0"/>
              <a:t>   A </a:t>
            </a:r>
            <a:r>
              <a:rPr lang="pt-BR" sz="3200" dirty="0"/>
              <a:t>descoberta da identidade judaica e as tradições mantidas em segredo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 smtClean="0"/>
          </a:p>
          <a:p>
            <a:r>
              <a:rPr lang="pt-BR" sz="3200" b="1" dirty="0" smtClean="0"/>
              <a:t>Capítulo </a:t>
            </a:r>
            <a:r>
              <a:rPr lang="pt-BR" sz="3200" b="1" dirty="0"/>
              <a:t>3 – Juventude em Tempos de </a:t>
            </a:r>
            <a:r>
              <a:rPr lang="pt-BR" sz="3200" b="1" dirty="0" smtClean="0"/>
              <a:t>Medo</a:t>
            </a:r>
          </a:p>
          <a:p>
            <a:r>
              <a:rPr lang="pt-BR" sz="3200" dirty="0" smtClean="0"/>
              <a:t>Crescer </a:t>
            </a:r>
            <a:r>
              <a:rPr lang="pt-BR" sz="3200" dirty="0"/>
              <a:t>sob o olhar atento da Inquisição e as primeiras perdas da inocência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  <a:p>
            <a:r>
              <a:rPr lang="pt-BR" sz="3200" b="1" dirty="0" smtClean="0"/>
              <a:t>Capítulo </a:t>
            </a:r>
            <a:r>
              <a:rPr lang="pt-BR" sz="3200" b="1" dirty="0"/>
              <a:t>4 – Tradição e Segredos: A Vida </a:t>
            </a:r>
            <a:r>
              <a:rPr lang="pt-BR" sz="3200" b="1" dirty="0" err="1"/>
              <a:t>Sefardita</a:t>
            </a:r>
            <a:r>
              <a:rPr lang="pt-BR" sz="3200" b="1" dirty="0"/>
              <a:t> Antes do </a:t>
            </a:r>
            <a:r>
              <a:rPr lang="pt-BR" sz="3200" b="1" dirty="0" smtClean="0"/>
              <a:t>Casamento</a:t>
            </a:r>
            <a:endParaRPr lang="pt-BR" sz="3200" b="1" dirty="0"/>
          </a:p>
          <a:p>
            <a:r>
              <a:rPr lang="pt-BR" sz="3200" dirty="0" smtClean="0"/>
              <a:t>Rituais </a:t>
            </a:r>
            <a:r>
              <a:rPr lang="pt-BR" sz="3200" dirty="0"/>
              <a:t>ocultos e fé passada de geração em geração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09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38200" y="534244"/>
            <a:ext cx="7899400" cy="1191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               O </a:t>
            </a:r>
            <a:r>
              <a:rPr lang="pt-BR" sz="3200" b="1" dirty="0"/>
              <a:t>início da perseguição</a:t>
            </a:r>
          </a:p>
          <a:p>
            <a:r>
              <a:rPr lang="pt-BR" sz="3200" dirty="0" smtClean="0"/>
              <a:t>  Em </a:t>
            </a:r>
            <a:r>
              <a:rPr lang="pt-BR" sz="3200" b="1" dirty="0"/>
              <a:t>1536</a:t>
            </a:r>
            <a:r>
              <a:rPr lang="pt-BR" sz="3200" dirty="0"/>
              <a:t>, o </a:t>
            </a:r>
            <a:r>
              <a:rPr lang="pt-BR" sz="3200" b="1" dirty="0"/>
              <a:t>Santo Ofício </a:t>
            </a:r>
            <a:r>
              <a:rPr lang="pt-BR" sz="3200" dirty="0"/>
              <a:t>foi oficialmente instaurado em Portugal, dando início a uma caçada </a:t>
            </a:r>
            <a:r>
              <a:rPr lang="pt-BR" sz="3200" b="1" dirty="0"/>
              <a:t>sistemática contra os cristãos-novos</a:t>
            </a:r>
            <a:r>
              <a:rPr lang="pt-BR" sz="3200" dirty="0"/>
              <a:t>.</a:t>
            </a:r>
          </a:p>
          <a:p>
            <a:r>
              <a:rPr lang="pt-BR" sz="3200" dirty="0" smtClean="0"/>
              <a:t>  Aos </a:t>
            </a:r>
            <a:r>
              <a:rPr lang="pt-BR" sz="3200" b="1" dirty="0"/>
              <a:t>dezesseis anos</a:t>
            </a:r>
            <a:r>
              <a:rPr lang="pt-BR" sz="3200" dirty="0"/>
              <a:t>, Leonor já sabia </a:t>
            </a:r>
            <a:r>
              <a:rPr lang="pt-BR" sz="3200" b="1" dirty="0"/>
              <a:t>que um simples deslize — uma palavra mal colocada, um gesto equivocado — poderia ser fatal</a:t>
            </a:r>
            <a:r>
              <a:rPr lang="pt-BR" sz="3200" dirty="0"/>
              <a:t>.</a:t>
            </a:r>
          </a:p>
          <a:p>
            <a:r>
              <a:rPr lang="pt-BR" sz="3200" dirty="0" smtClean="0"/>
              <a:t>   Ainda </a:t>
            </a:r>
            <a:r>
              <a:rPr lang="pt-BR" sz="3200" dirty="0"/>
              <a:t>assim, encontrava alento nos </a:t>
            </a:r>
            <a:r>
              <a:rPr lang="pt-BR" sz="3200" b="1" dirty="0"/>
              <a:t>olhares cúmplices dos familiares</a:t>
            </a:r>
            <a:r>
              <a:rPr lang="pt-BR" sz="3200" dirty="0"/>
              <a:t>, nos gestos discretos que mantinham viva a fé. Pequenos sinais bastavam para lembrar que a tradição resistia, mesmo em silêncio.</a:t>
            </a:r>
          </a:p>
          <a:p>
            <a:endParaRPr lang="pt-BR" sz="3200" dirty="0"/>
          </a:p>
          <a:p>
            <a:r>
              <a:rPr lang="pt-BR" sz="3200" dirty="0" smtClean="0"/>
              <a:t>   Os </a:t>
            </a:r>
            <a:r>
              <a:rPr lang="pt-BR" sz="3200" dirty="0"/>
              <a:t>dias da juventude tornavam-se cada vez mais sombrios. </a:t>
            </a:r>
            <a:r>
              <a:rPr lang="pt-BR" sz="3200" b="1" dirty="0"/>
              <a:t>O medo tornara-se uma presença constante</a:t>
            </a:r>
            <a:r>
              <a:rPr lang="pt-BR" sz="3200" dirty="0"/>
              <a:t>, e o mundo já não era um lugar seguro para quem, como Leonor, carregava uma herança marcada pela fé </a:t>
            </a:r>
            <a:r>
              <a:rPr lang="pt-BR" sz="3200" dirty="0" smtClean="0"/>
              <a:t>proibida</a:t>
            </a:r>
          </a:p>
          <a:p>
            <a:endParaRPr lang="pt-BR" sz="3200" dirty="0"/>
          </a:p>
          <a:p>
            <a:r>
              <a:rPr lang="pt-BR" sz="3200" dirty="0" smtClean="0"/>
              <a:t>     Mas</a:t>
            </a:r>
            <a:r>
              <a:rPr lang="pt-BR" sz="3200" dirty="0"/>
              <a:t>, por ora, ela ainda podia alimentar a esperança de que, com cuidado e silêncio, sua família escaparia do destino cruel que abatia tantos outros </a:t>
            </a:r>
            <a:r>
              <a:rPr lang="pt-BR" sz="3200" b="1" dirty="0" smtClean="0"/>
              <a:t>cristãos-novos</a:t>
            </a:r>
            <a:r>
              <a:rPr lang="pt-BR" sz="3200" dirty="0" smtClean="0"/>
              <a:t> </a:t>
            </a:r>
            <a:r>
              <a:rPr lang="pt-BR" sz="3200" dirty="0"/>
              <a:t>antes deles.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>
                <a:latin typeface="Arial Black" panose="020B0A04020102020204" pitchFamily="34" charset="0"/>
              </a:rPr>
              <a:t>Capítulo </a:t>
            </a:r>
            <a:r>
              <a:rPr lang="pt-BR" sz="4400" dirty="0">
                <a:latin typeface="Arial Black" panose="020B0A04020102020204" pitchFamily="34" charset="0"/>
              </a:rPr>
              <a:t>4 – Tradição e Segredos: A Vida </a:t>
            </a:r>
            <a:r>
              <a:rPr lang="pt-BR" sz="4400" dirty="0" err="1">
                <a:latin typeface="Arial Black" panose="020B0A04020102020204" pitchFamily="34" charset="0"/>
              </a:rPr>
              <a:t>Sefardita</a:t>
            </a:r>
            <a:r>
              <a:rPr lang="pt-BR" sz="4400" dirty="0">
                <a:latin typeface="Arial Black" panose="020B0A04020102020204" pitchFamily="34" charset="0"/>
              </a:rPr>
              <a:t> de Leonor Antes do </a:t>
            </a:r>
            <a:r>
              <a:rPr lang="pt-BR" sz="4400" dirty="0" smtClean="0">
                <a:latin typeface="Arial Black" panose="020B0A04020102020204" pitchFamily="34" charset="0"/>
              </a:rPr>
              <a:t>Casamento</a:t>
            </a:r>
            <a:endParaRPr lang="pt-BR" sz="4400" dirty="0">
              <a:latin typeface="Arial Black" panose="020B0A0402010202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3777456"/>
            <a:ext cx="8121650" cy="812165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84200" y="736600"/>
            <a:ext cx="8280400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  A </a:t>
            </a:r>
            <a:r>
              <a:rPr lang="pt-BR" sz="3200" b="1" dirty="0"/>
              <a:t>Rotina Religiosa Oculta da Família Marques</a:t>
            </a:r>
          </a:p>
          <a:p>
            <a:r>
              <a:rPr lang="pt-BR" sz="3200" dirty="0" smtClean="0"/>
              <a:t>  Apesar </a:t>
            </a:r>
            <a:r>
              <a:rPr lang="pt-BR" sz="3200" dirty="0"/>
              <a:t>da vigilância inquisitorial, a família Marques encontrava formas de preservar suas práticas milenares com discrição e coragem.</a:t>
            </a:r>
          </a:p>
          <a:p>
            <a:endParaRPr lang="pt-BR" sz="3200" dirty="0"/>
          </a:p>
          <a:p>
            <a:r>
              <a:rPr lang="pt-BR" sz="3200" dirty="0" smtClean="0"/>
              <a:t>   </a:t>
            </a:r>
            <a:r>
              <a:rPr lang="pt-BR" sz="3200" b="1" dirty="0" smtClean="0"/>
              <a:t>Preparação </a:t>
            </a:r>
            <a:r>
              <a:rPr lang="pt-BR" sz="3200" b="1" dirty="0"/>
              <a:t>para o </a:t>
            </a:r>
            <a:r>
              <a:rPr lang="pt-BR" sz="3200" b="1" dirty="0" err="1"/>
              <a:t>Shabat</a:t>
            </a:r>
            <a:r>
              <a:rPr lang="pt-BR" sz="3200" b="1" dirty="0"/>
              <a:t> </a:t>
            </a:r>
            <a:r>
              <a:rPr lang="pt-BR" sz="3200" dirty="0"/>
              <a:t>– Às sextas-feiras, a casa era limpa com zelo, e os alimentos eram preparados com antecedência. As velas do </a:t>
            </a:r>
            <a:r>
              <a:rPr lang="pt-BR" sz="3200" b="1" dirty="0" err="1"/>
              <a:t>Shabat</a:t>
            </a:r>
            <a:r>
              <a:rPr lang="pt-BR" sz="3200" dirty="0"/>
              <a:t> eram acesas em </a:t>
            </a:r>
            <a:r>
              <a:rPr lang="pt-BR" sz="3200" b="1" dirty="0"/>
              <a:t>gavetas entreabertas</a:t>
            </a:r>
            <a:r>
              <a:rPr lang="pt-BR" sz="3200" dirty="0"/>
              <a:t>, longe de janelas e olhares indiscretos. </a:t>
            </a:r>
            <a:r>
              <a:rPr lang="pt-BR" sz="3200" b="1" dirty="0" smtClean="0"/>
              <a:t>Comidas </a:t>
            </a:r>
            <a:r>
              <a:rPr lang="pt-BR" sz="3200" b="1" dirty="0"/>
              <a:t>típicas </a:t>
            </a:r>
            <a:r>
              <a:rPr lang="pt-BR" sz="3200" b="1" dirty="0" err="1"/>
              <a:t>sefarditas</a:t>
            </a:r>
            <a:r>
              <a:rPr lang="pt-BR" sz="3200" b="1" dirty="0"/>
              <a:t> </a:t>
            </a:r>
            <a:r>
              <a:rPr lang="pt-BR" sz="3200" dirty="0"/>
              <a:t>– O aroma do </a:t>
            </a:r>
            <a:r>
              <a:rPr lang="pt-BR" sz="3200" b="1" dirty="0" err="1"/>
              <a:t>chamin</a:t>
            </a:r>
            <a:r>
              <a:rPr lang="pt-BR" sz="3200" dirty="0"/>
              <a:t>, dos </a:t>
            </a:r>
            <a:r>
              <a:rPr lang="pt-BR" sz="3200" b="1" dirty="0" err="1"/>
              <a:t>kubeh</a:t>
            </a:r>
            <a:r>
              <a:rPr lang="pt-BR" sz="3200" dirty="0"/>
              <a:t> e das </a:t>
            </a:r>
            <a:r>
              <a:rPr lang="pt-BR" sz="3200" b="1" dirty="0" err="1"/>
              <a:t>keftes</a:t>
            </a:r>
            <a:r>
              <a:rPr lang="pt-BR" sz="3200" b="1" dirty="0"/>
              <a:t> </a:t>
            </a:r>
            <a:r>
              <a:rPr lang="pt-BR" sz="3200" dirty="0"/>
              <a:t>preenchia os ambientes, funcionando como um elo invisível com sua cultura. </a:t>
            </a:r>
            <a:r>
              <a:rPr lang="pt-BR" sz="3200" dirty="0" smtClean="0"/>
              <a:t> </a:t>
            </a:r>
            <a:r>
              <a:rPr lang="pt-BR" sz="3200" b="1" dirty="0"/>
              <a:t>Cânticos e </a:t>
            </a:r>
            <a:r>
              <a:rPr lang="pt-BR" sz="3200" b="1" dirty="0" err="1"/>
              <a:t>piutim</a:t>
            </a:r>
            <a:r>
              <a:rPr lang="pt-BR" sz="3200" b="1" dirty="0"/>
              <a:t> em ladino </a:t>
            </a:r>
            <a:r>
              <a:rPr lang="pt-BR" sz="3200" dirty="0"/>
              <a:t>– As orações e poesias eram sussurradas durante as refeições, mantendo a língua ancestral viva, mesmo sob o risco de punição. </a:t>
            </a:r>
            <a:endParaRPr lang="pt-BR" sz="3200" dirty="0" smtClean="0"/>
          </a:p>
          <a:p>
            <a:r>
              <a:rPr lang="pt-BR" sz="3200" b="1" dirty="0" err="1" smtClean="0"/>
              <a:t>Kabbalat</a:t>
            </a:r>
            <a:r>
              <a:rPr lang="pt-BR" sz="3200" b="1" dirty="0" smtClean="0"/>
              <a:t> </a:t>
            </a:r>
            <a:r>
              <a:rPr lang="pt-BR" sz="3200" b="1" dirty="0" err="1" smtClean="0"/>
              <a:t>Shabbat</a:t>
            </a:r>
            <a:r>
              <a:rPr lang="pt-BR" sz="3200" b="1" dirty="0" smtClean="0"/>
              <a:t> </a:t>
            </a:r>
            <a:r>
              <a:rPr lang="pt-BR" sz="3200" dirty="0"/>
              <a:t>em segredo – Quando se reuniam com outros, faziam-no em locais seguros e discretos. Cada prece era um ato de resistência .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6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7400"/>
            <a:ext cx="8636000" cy="100076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4400" b="1" smtClean="0"/>
              <a:t>Leonor Marques - Nicolau</a:t>
            </a:r>
            <a:endParaRPr lang="pt-BR" sz="44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9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228601"/>
            <a:ext cx="8356600" cy="1169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  Laços </a:t>
            </a:r>
            <a:r>
              <a:rPr lang="pt-BR" sz="3200" b="1" dirty="0"/>
              <a:t>familiares inquebrantáveis </a:t>
            </a:r>
            <a:r>
              <a:rPr lang="pt-BR" sz="3200" dirty="0"/>
              <a:t>– Os jantares de sexta-feira uniam a família em uma silenciosa celebração, reafirmando a identidade, ainda que de forma discreta.</a:t>
            </a:r>
          </a:p>
          <a:p>
            <a:endParaRPr lang="pt-BR" sz="3200" dirty="0"/>
          </a:p>
          <a:p>
            <a:r>
              <a:rPr lang="pt-BR" sz="3200" dirty="0"/>
              <a:t> </a:t>
            </a:r>
            <a:r>
              <a:rPr lang="pt-BR" sz="3200" dirty="0" smtClean="0"/>
              <a:t>   </a:t>
            </a:r>
            <a:r>
              <a:rPr lang="pt-BR" sz="3200" b="1" dirty="0" smtClean="0"/>
              <a:t>O </a:t>
            </a:r>
            <a:r>
              <a:rPr lang="pt-BR" sz="3200" b="1" dirty="0"/>
              <a:t>Impacto Disso na Vida de Leonor </a:t>
            </a:r>
            <a:r>
              <a:rPr lang="pt-BR" sz="3200" dirty="0"/>
              <a:t>Desde pequena, Leonor aprendeu a </a:t>
            </a:r>
            <a:r>
              <a:rPr lang="pt-BR" sz="3200" b="1" dirty="0"/>
              <a:t>viver entre dois mundo</a:t>
            </a:r>
            <a:r>
              <a:rPr lang="pt-BR" sz="3200" dirty="0"/>
              <a:t>s:</a:t>
            </a:r>
          </a:p>
          <a:p>
            <a:r>
              <a:rPr lang="pt-BR" sz="3200" dirty="0"/>
              <a:t>➡ Um, público, onde era apenas mais uma cristã-nova.</a:t>
            </a:r>
          </a:p>
          <a:p>
            <a:r>
              <a:rPr lang="pt-BR" sz="3200" dirty="0"/>
              <a:t>➡ Outro, íntimo e secreto, onde </a:t>
            </a:r>
            <a:r>
              <a:rPr lang="pt-BR" sz="3200" b="1" dirty="0"/>
              <a:t>preservava suas raízes e identidade judaica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r>
              <a:rPr lang="pt-BR" sz="3200" dirty="0" smtClean="0"/>
              <a:t>    Na </a:t>
            </a:r>
            <a:r>
              <a:rPr lang="pt-BR" sz="3200" dirty="0"/>
              <a:t>adolescência, compreendeu que </a:t>
            </a:r>
            <a:r>
              <a:rPr lang="pt-BR" sz="3200" b="1" dirty="0"/>
              <a:t>seu casamento seria mais que uma união afetiva </a:t>
            </a:r>
            <a:r>
              <a:rPr lang="pt-BR" sz="3200" dirty="0"/>
              <a:t>— seria uma </a:t>
            </a:r>
            <a:r>
              <a:rPr lang="pt-BR" sz="3200" b="1" dirty="0"/>
              <a:t>aliança de proteção, cultura e continuidade</a:t>
            </a:r>
            <a:r>
              <a:rPr lang="pt-BR" sz="3200" dirty="0"/>
              <a:t>.</a:t>
            </a:r>
          </a:p>
          <a:p>
            <a:r>
              <a:rPr lang="pt-BR" sz="3200" dirty="0" smtClean="0"/>
              <a:t>    Quando </a:t>
            </a:r>
            <a:r>
              <a:rPr lang="pt-BR" sz="3200" dirty="0"/>
              <a:t>conheceu </a:t>
            </a:r>
            <a:r>
              <a:rPr lang="pt-BR" sz="3200" b="1" dirty="0"/>
              <a:t>Francisco Perez</a:t>
            </a:r>
            <a:r>
              <a:rPr lang="pt-BR" sz="3200" dirty="0"/>
              <a:t>, um jovem mercador castelhano, sua família viu nele um </a:t>
            </a:r>
            <a:r>
              <a:rPr lang="pt-BR" sz="3200" b="1" dirty="0"/>
              <a:t>parceiro ideal.</a:t>
            </a:r>
          </a:p>
          <a:p>
            <a:r>
              <a:rPr lang="pt-BR" sz="3200" dirty="0" smtClean="0"/>
              <a:t>    Como </a:t>
            </a:r>
            <a:r>
              <a:rPr lang="pt-BR" sz="3200" dirty="0"/>
              <a:t>eles, ele trazia consigo a</a:t>
            </a:r>
            <a:r>
              <a:rPr lang="pt-BR" sz="3200" b="1" dirty="0"/>
              <a:t> herança dos cristãos-novos</a:t>
            </a:r>
            <a:r>
              <a:rPr lang="pt-BR" sz="3200" dirty="0"/>
              <a:t>, e sua união simbolizaria </a:t>
            </a:r>
            <a:r>
              <a:rPr lang="pt-BR" sz="3200" b="1" dirty="0"/>
              <a:t>esperança em meio à perseguição.</a:t>
            </a:r>
          </a:p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965200"/>
            <a:ext cx="8458200" cy="84582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863600" y="10033001"/>
            <a:ext cx="8102600" cy="1625599"/>
          </a:xfrm>
        </p:spPr>
        <p:txBody>
          <a:bodyPr/>
          <a:lstStyle/>
          <a:p>
            <a:r>
              <a:rPr lang="pt-BR" sz="4400" b="1" smtClean="0"/>
              <a:t>Leonor Marques - Nicolau</a:t>
            </a:r>
            <a:endParaRPr lang="pt-BR" sz="44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38200" y="1178342"/>
            <a:ext cx="76962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   Casamentos </a:t>
            </a:r>
            <a:r>
              <a:rPr lang="pt-BR" sz="3200" b="1" dirty="0"/>
              <a:t>Arranjados nas Comunidades </a:t>
            </a:r>
            <a:r>
              <a:rPr lang="pt-BR" sz="3200" b="1" dirty="0" smtClean="0"/>
              <a:t>       </a:t>
            </a:r>
            <a:r>
              <a:rPr lang="pt-BR" sz="3200" b="1" dirty="0" err="1" smtClean="0"/>
              <a:t>Sefarditas</a:t>
            </a:r>
            <a:endParaRPr lang="pt-BR" sz="3200" b="1" dirty="0"/>
          </a:p>
          <a:p>
            <a:r>
              <a:rPr lang="pt-BR" sz="3200" dirty="0" smtClean="0"/>
              <a:t>   Como </a:t>
            </a:r>
            <a:r>
              <a:rPr lang="pt-BR" sz="3200" dirty="0"/>
              <a:t>era comum entre os </a:t>
            </a:r>
            <a:r>
              <a:rPr lang="pt-BR" sz="3200" b="1" dirty="0" err="1"/>
              <a:t>sefarditas</a:t>
            </a:r>
            <a:r>
              <a:rPr lang="pt-BR" sz="3200" dirty="0"/>
              <a:t>, o casamento de </a:t>
            </a:r>
            <a:r>
              <a:rPr lang="pt-BR" sz="3200" b="1" dirty="0" smtClean="0"/>
              <a:t>Leonor Marques </a:t>
            </a:r>
            <a:r>
              <a:rPr lang="pt-BR" sz="3200" dirty="0"/>
              <a:t> </a:t>
            </a:r>
            <a:r>
              <a:rPr lang="pt-BR" sz="3200" b="1" dirty="0" smtClean="0"/>
              <a:t>não </a:t>
            </a:r>
            <a:r>
              <a:rPr lang="pt-BR" sz="3200" b="1" dirty="0"/>
              <a:t>foi guiado pelo </a:t>
            </a:r>
            <a:r>
              <a:rPr lang="pt-BR" sz="3200" b="1" dirty="0" smtClean="0"/>
              <a:t>acaso</a:t>
            </a:r>
            <a:r>
              <a:rPr lang="pt-BR" sz="3200" dirty="0" smtClean="0"/>
              <a:t>, </a:t>
            </a:r>
            <a:r>
              <a:rPr lang="pt-BR" sz="3200" dirty="0"/>
              <a:t>mas por um </a:t>
            </a:r>
            <a:r>
              <a:rPr lang="pt-BR" sz="3200" b="1" dirty="0" smtClean="0"/>
              <a:t>arranjo </a:t>
            </a:r>
            <a:r>
              <a:rPr lang="pt-BR" sz="3200" b="1" dirty="0"/>
              <a:t>cuidadosamente </a:t>
            </a:r>
            <a:r>
              <a:rPr lang="pt-BR" sz="3200" b="1" dirty="0" smtClean="0"/>
              <a:t>pensado </a:t>
            </a:r>
            <a:r>
              <a:rPr lang="pt-BR" sz="3200" b="1" dirty="0"/>
              <a:t>por sua família</a:t>
            </a:r>
            <a:r>
              <a:rPr lang="pt-BR" sz="3200" dirty="0"/>
              <a:t>.</a:t>
            </a:r>
          </a:p>
          <a:p>
            <a:r>
              <a:rPr lang="pt-BR" sz="3200" dirty="0" smtClean="0"/>
              <a:t>   Aspectos </a:t>
            </a:r>
            <a:r>
              <a:rPr lang="pt-BR" sz="3200" dirty="0"/>
              <a:t>como </a:t>
            </a:r>
            <a:r>
              <a:rPr lang="pt-BR" sz="3200" dirty="0" smtClean="0"/>
              <a:t>nível </a:t>
            </a:r>
            <a:r>
              <a:rPr lang="pt-BR" sz="3200" dirty="0"/>
              <a:t>de religiosidade, posição </a:t>
            </a:r>
            <a:r>
              <a:rPr lang="pt-BR" sz="3200" b="1" dirty="0"/>
              <a:t>social e valores </a:t>
            </a:r>
            <a:r>
              <a:rPr lang="pt-BR" sz="3200" b="1" dirty="0" smtClean="0"/>
              <a:t>culturais </a:t>
            </a:r>
            <a:r>
              <a:rPr lang="pt-BR" sz="3200" dirty="0"/>
              <a:t>pesavam mais que os sentimentos juvenis.</a:t>
            </a:r>
          </a:p>
          <a:p>
            <a:r>
              <a:rPr lang="pt-BR" sz="3200" dirty="0"/>
              <a:t>Rabinos ou </a:t>
            </a:r>
            <a:r>
              <a:rPr lang="pt-BR" sz="3200" b="1" dirty="0" err="1" smtClean="0"/>
              <a:t>shadchanim</a:t>
            </a:r>
            <a:r>
              <a:rPr lang="pt-BR" sz="3200" dirty="0" smtClean="0"/>
              <a:t> </a:t>
            </a:r>
            <a:r>
              <a:rPr lang="pt-BR" sz="3200" dirty="0"/>
              <a:t>(casamenteiros) muitas vezes auxiliavam no processo, buscando garantir não apenas compatibilidade, mas também a </a:t>
            </a:r>
            <a:r>
              <a:rPr lang="pt-BR" sz="3200" b="1" dirty="0" smtClean="0"/>
              <a:t>continuidade </a:t>
            </a:r>
            <a:r>
              <a:rPr lang="pt-BR" sz="3200" b="1" dirty="0"/>
              <a:t>silenciosa da fé </a:t>
            </a:r>
            <a:r>
              <a:rPr lang="pt-BR" sz="3200" b="1" dirty="0" smtClean="0"/>
              <a:t>judaica, </a:t>
            </a:r>
            <a:r>
              <a:rPr lang="pt-BR" sz="3200" dirty="0"/>
              <a:t>mesmo sob a ameaça constante da Inquisição.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2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Capítulo 5 – Um Casamento Sob o Medo da Inquisição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3" y="3711418"/>
            <a:ext cx="7569517" cy="7569517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1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62000" y="347851"/>
            <a:ext cx="8382000" cy="1141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 O </a:t>
            </a:r>
            <a:r>
              <a:rPr lang="pt-BR" sz="3200" dirty="0"/>
              <a:t>dia  em </a:t>
            </a:r>
            <a:r>
              <a:rPr lang="pt-BR" sz="3200" b="1" dirty="0" smtClean="0"/>
              <a:t>Ponta Delgada </a:t>
            </a:r>
            <a:r>
              <a:rPr lang="pt-BR" sz="3200" dirty="0"/>
              <a:t>estava sereno, e o céu azul profundo refletia no mar que banhava a ilha de São Miguel. Era um momento de celebração, mas também de extrema cautela. </a:t>
            </a:r>
            <a:r>
              <a:rPr lang="pt-BR" sz="3200" b="1" dirty="0" smtClean="0"/>
              <a:t>Leonor Marques </a:t>
            </a:r>
            <a:r>
              <a:rPr lang="pt-BR" sz="3200" dirty="0"/>
              <a:t>sabia que seu casamento com </a:t>
            </a:r>
            <a:r>
              <a:rPr lang="pt-BR" sz="3200" b="1" dirty="0" smtClean="0"/>
              <a:t>Francisco Perez </a:t>
            </a:r>
            <a:r>
              <a:rPr lang="pt-BR" sz="3200" dirty="0"/>
              <a:t>deveria acontecer sem levantar suspeitas.</a:t>
            </a:r>
          </a:p>
          <a:p>
            <a:endParaRPr lang="pt-BR" sz="3200" dirty="0"/>
          </a:p>
          <a:p>
            <a:r>
              <a:rPr lang="pt-BR" sz="3200" dirty="0" smtClean="0"/>
              <a:t>   Desde </a:t>
            </a:r>
            <a:r>
              <a:rPr lang="pt-BR" sz="3200" dirty="0"/>
              <a:t>o início, tudo foi planejado com precisão. </a:t>
            </a:r>
            <a:r>
              <a:rPr lang="pt-BR" sz="3200" b="1" dirty="0" smtClean="0"/>
              <a:t>Nenhum </a:t>
            </a:r>
            <a:r>
              <a:rPr lang="pt-BR" sz="3200" b="1" dirty="0"/>
              <a:t>rabino oficial poderia conduzir a </a:t>
            </a:r>
            <a:r>
              <a:rPr lang="pt-BR" sz="3200" b="1" dirty="0" smtClean="0"/>
              <a:t>cerimônia</a:t>
            </a:r>
            <a:r>
              <a:rPr lang="pt-BR" sz="3200" dirty="0" smtClean="0"/>
              <a:t>, </a:t>
            </a:r>
            <a:r>
              <a:rPr lang="pt-BR" sz="3200" dirty="0"/>
              <a:t>pois isso colocaria suas vidas em risco. Em vez disso, a cerimônia seguia um </a:t>
            </a:r>
            <a:r>
              <a:rPr lang="pt-BR" sz="3200" b="1" dirty="0" smtClean="0"/>
              <a:t>ritual </a:t>
            </a:r>
            <a:r>
              <a:rPr lang="pt-BR" sz="3200" b="1" dirty="0"/>
              <a:t>familiar </a:t>
            </a:r>
            <a:r>
              <a:rPr lang="pt-BR" sz="3200" b="1" dirty="0" smtClean="0"/>
              <a:t>discreto, </a:t>
            </a:r>
            <a:r>
              <a:rPr lang="pt-BR" sz="3200" dirty="0"/>
              <a:t>passado de geração em geração, no qual os costumes eram respeitados sem chamar atenção.</a:t>
            </a:r>
          </a:p>
          <a:p>
            <a:endParaRPr lang="pt-BR" sz="3200" dirty="0"/>
          </a:p>
          <a:p>
            <a:r>
              <a:rPr lang="pt-BR" sz="3200" b="1" dirty="0" smtClean="0"/>
              <a:t>             Os </a:t>
            </a:r>
            <a:r>
              <a:rPr lang="pt-BR" sz="3200" b="1" dirty="0"/>
              <a:t>Preparativos </a:t>
            </a:r>
            <a:r>
              <a:rPr lang="pt-BR" sz="3200" b="1" dirty="0" smtClean="0"/>
              <a:t>Secretos</a:t>
            </a:r>
          </a:p>
          <a:p>
            <a:endParaRPr lang="pt-BR" sz="3200" b="1" dirty="0"/>
          </a:p>
          <a:p>
            <a:r>
              <a:rPr lang="pt-BR" sz="3200" b="1" dirty="0" smtClean="0"/>
              <a:t>   A </a:t>
            </a:r>
            <a:r>
              <a:rPr lang="pt-BR" sz="3200" b="1" dirty="0" err="1"/>
              <a:t>chupá</a:t>
            </a:r>
            <a:r>
              <a:rPr lang="pt-BR" sz="3200" b="1" dirty="0"/>
              <a:t> </a:t>
            </a:r>
            <a:r>
              <a:rPr lang="pt-BR" sz="3200" b="1" dirty="0" smtClean="0"/>
              <a:t>improvisada </a:t>
            </a:r>
            <a:r>
              <a:rPr lang="pt-BR" sz="3200" dirty="0"/>
              <a:t>– Sem a pompa de um casamento judaico tradicional, os parentes usaram um </a:t>
            </a:r>
            <a:r>
              <a:rPr lang="pt-BR" sz="3200" b="1" dirty="0" smtClean="0"/>
              <a:t>manto simples </a:t>
            </a:r>
            <a:r>
              <a:rPr lang="pt-BR" sz="3200" dirty="0"/>
              <a:t>suspenso entre colunas de madeira, representando o novo lar do casal.</a:t>
            </a:r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4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60400" y="688539"/>
            <a:ext cx="8255000" cy="1148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/>
              <a:t> A </a:t>
            </a:r>
            <a:r>
              <a:rPr lang="pt-BR" sz="3200" b="1" dirty="0"/>
              <a:t>entrega da </a:t>
            </a:r>
            <a:r>
              <a:rPr lang="pt-BR" sz="3200" b="1" dirty="0" err="1"/>
              <a:t>ketubá</a:t>
            </a:r>
            <a:r>
              <a:rPr lang="pt-BR" sz="3200" b="1" dirty="0"/>
              <a:t> </a:t>
            </a:r>
            <a:r>
              <a:rPr lang="pt-BR" sz="3200" dirty="0"/>
              <a:t>– O contrato matrimonial foi cuidadosamente escrito e escondido entre os pertences de Leonor, com </a:t>
            </a:r>
            <a:r>
              <a:rPr lang="pt-BR" sz="3200" b="1" dirty="0"/>
              <a:t>detalhes em ladino</a:t>
            </a:r>
            <a:r>
              <a:rPr lang="pt-BR" sz="3200" dirty="0"/>
              <a:t>, garantindo que a união fosse registrada segundo as tradições judaicas.</a:t>
            </a:r>
          </a:p>
          <a:p>
            <a:r>
              <a:rPr lang="pt-BR" sz="3200" b="1" dirty="0"/>
              <a:t>O banho ritual </a:t>
            </a:r>
            <a:r>
              <a:rPr lang="pt-BR" sz="3200" dirty="0"/>
              <a:t>– Dias antes do casamento, Leonor havia se </a:t>
            </a:r>
            <a:r>
              <a:rPr lang="pt-BR" sz="3200" b="1" dirty="0"/>
              <a:t>purificado em segredo</a:t>
            </a:r>
            <a:r>
              <a:rPr lang="pt-BR" sz="3200" dirty="0"/>
              <a:t>, seguindo as tradições </a:t>
            </a:r>
            <a:r>
              <a:rPr lang="pt-BR" sz="3200" b="1" dirty="0" err="1"/>
              <a:t>sefarditas</a:t>
            </a:r>
            <a:r>
              <a:rPr lang="pt-BR" sz="3200" b="1" dirty="0"/>
              <a:t> </a:t>
            </a:r>
            <a:r>
              <a:rPr lang="pt-BR" sz="3200" dirty="0"/>
              <a:t>de imersão no </a:t>
            </a:r>
            <a:r>
              <a:rPr lang="pt-BR" sz="3200" b="1" dirty="0" err="1"/>
              <a:t>mikve</a:t>
            </a:r>
            <a:r>
              <a:rPr lang="pt-BR" sz="3200" dirty="0"/>
              <a:t>, sem que ninguém soubesse além de sua </a:t>
            </a:r>
            <a:r>
              <a:rPr lang="pt-BR" sz="3200" dirty="0" smtClean="0"/>
              <a:t>mãe.</a:t>
            </a:r>
          </a:p>
          <a:p>
            <a:r>
              <a:rPr lang="pt-BR" sz="3200" b="1" dirty="0" smtClean="0"/>
              <a:t>               O </a:t>
            </a:r>
            <a:r>
              <a:rPr lang="pt-BR" sz="3200" b="1" dirty="0"/>
              <a:t>Momento da </a:t>
            </a:r>
            <a:r>
              <a:rPr lang="pt-BR" sz="3200" b="1" dirty="0" smtClean="0"/>
              <a:t>Cerimônia</a:t>
            </a:r>
            <a:endParaRPr lang="pt-BR" sz="3200" b="1" dirty="0"/>
          </a:p>
          <a:p>
            <a:r>
              <a:rPr lang="pt-BR" sz="3200" dirty="0" smtClean="0"/>
              <a:t>   O </a:t>
            </a:r>
            <a:r>
              <a:rPr lang="pt-BR" sz="3200" dirty="0"/>
              <a:t>silêncio era absoluto, quebrado apenas pelos passos contidos dos familiares que participavam da celebração secreta. Leonor sentiu o peso do momento, misturado com uma esperança tímida que jamais ousaria manifestar em voz alta.</a:t>
            </a:r>
          </a:p>
          <a:p>
            <a:endParaRPr lang="pt-BR" sz="3200" dirty="0"/>
          </a:p>
          <a:p>
            <a:r>
              <a:rPr lang="pt-BR" sz="3200" b="1" dirty="0" smtClean="0"/>
              <a:t>   Francisco </a:t>
            </a:r>
            <a:r>
              <a:rPr lang="pt-BR" sz="3200" b="1" dirty="0"/>
              <a:t>colocou o anel no dedo de </a:t>
            </a:r>
            <a:r>
              <a:rPr lang="pt-BR" sz="3200" b="1" dirty="0" smtClean="0"/>
              <a:t>Leonor</a:t>
            </a:r>
            <a:r>
              <a:rPr lang="pt-BR" sz="3200" dirty="0" smtClean="0"/>
              <a:t>, </a:t>
            </a:r>
            <a:r>
              <a:rPr lang="pt-BR" sz="3200" dirty="0"/>
              <a:t>murmurando as palavras sagradas em ladino: </a:t>
            </a:r>
            <a:r>
              <a:rPr lang="pt-BR" sz="3200" dirty="0" smtClean="0"/>
              <a:t>"</a:t>
            </a:r>
            <a:r>
              <a:rPr lang="pt-BR" sz="3200" b="1" dirty="0" err="1"/>
              <a:t>Harei</a:t>
            </a:r>
            <a:r>
              <a:rPr lang="pt-BR" sz="3200" b="1" dirty="0"/>
              <a:t> </a:t>
            </a:r>
            <a:r>
              <a:rPr lang="pt-BR" sz="3200" b="1" dirty="0" err="1"/>
              <a:t>at</a:t>
            </a:r>
            <a:r>
              <a:rPr lang="pt-BR" sz="3200" b="1" dirty="0"/>
              <a:t> </a:t>
            </a:r>
            <a:r>
              <a:rPr lang="pt-BR" sz="3200" b="1" dirty="0" err="1"/>
              <a:t>mekudeshet</a:t>
            </a:r>
            <a:r>
              <a:rPr lang="pt-BR" sz="3200" b="1" dirty="0"/>
              <a:t> li</a:t>
            </a:r>
            <a:r>
              <a:rPr lang="pt-BR" sz="3200" dirty="0" smtClean="0"/>
              <a:t>..." </a:t>
            </a:r>
            <a:r>
              <a:rPr lang="pt-BR" sz="3200" dirty="0"/>
              <a:t>("Você está consagrada a mim...").</a:t>
            </a:r>
          </a:p>
          <a:p>
            <a:endParaRPr lang="pt-BR" sz="3200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9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Capítulo 5 – Um Casamento Sob o Medo da Inquisição</a:t>
            </a:r>
          </a:p>
          <a:p>
            <a:r>
              <a:rPr lang="pt-BR" sz="3200" dirty="0"/>
              <a:t>União com Francisco Perez e os desafios da vigilância constante.</a:t>
            </a:r>
          </a:p>
          <a:p>
            <a:endParaRPr lang="pt-BR" sz="3200" dirty="0"/>
          </a:p>
          <a:p>
            <a:r>
              <a:rPr lang="pt-BR" sz="3200" b="1" dirty="0"/>
              <a:t>Capítulo 6 – A Vida de Casada: Entre o Amor e o Medo</a:t>
            </a:r>
          </a:p>
          <a:p>
            <a:r>
              <a:rPr lang="pt-BR" sz="3200" dirty="0"/>
              <a:t>Maternidade, filhos, e jantares de </a:t>
            </a:r>
            <a:r>
              <a:rPr lang="pt-BR" sz="3200" dirty="0" err="1"/>
              <a:t>Shabat</a:t>
            </a:r>
            <a:r>
              <a:rPr lang="pt-BR" sz="3200" dirty="0"/>
              <a:t> vividos às escondidas.</a:t>
            </a:r>
          </a:p>
          <a:p>
            <a:endParaRPr lang="pt-BR" sz="3200" dirty="0"/>
          </a:p>
          <a:p>
            <a:r>
              <a:rPr lang="pt-BR" sz="3200" b="1" dirty="0"/>
              <a:t>Capítulo 7 – A Traição e a Prisão: O Início do Fim</a:t>
            </a:r>
          </a:p>
          <a:p>
            <a:r>
              <a:rPr lang="pt-BR" sz="3200" dirty="0"/>
              <a:t>A denúncia, o interrogatório e o martírio de Leonor e sua filha Inês.</a:t>
            </a:r>
          </a:p>
          <a:p>
            <a:endParaRPr lang="pt-BR" sz="3200" dirty="0"/>
          </a:p>
          <a:p>
            <a:r>
              <a:rPr lang="pt-BR" sz="3200" b="1" dirty="0"/>
              <a:t>Capítulo 8 – O Último Caminho de Leonor Marques</a:t>
            </a:r>
          </a:p>
          <a:p>
            <a:r>
              <a:rPr lang="pt-BR" sz="3200" dirty="0"/>
              <a:t>O Auto de Fé, a fogueira e o fim silencioso de uma mulher marcada pela fé.</a:t>
            </a:r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44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35000" y="955556"/>
            <a:ext cx="8331200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/>
              <a:t>As bênçãos </a:t>
            </a:r>
            <a:r>
              <a:rPr lang="pt-BR" sz="3200" dirty="0"/>
              <a:t>– Em vez das </a:t>
            </a:r>
            <a:r>
              <a:rPr lang="pt-BR" sz="3200" b="1" dirty="0" err="1"/>
              <a:t>Sheva</a:t>
            </a:r>
            <a:r>
              <a:rPr lang="pt-BR" sz="3200" b="1" dirty="0"/>
              <a:t> </a:t>
            </a:r>
            <a:r>
              <a:rPr lang="pt-BR" sz="3200" b="1" dirty="0" err="1"/>
              <a:t>Brachot</a:t>
            </a:r>
            <a:r>
              <a:rPr lang="pt-BR" sz="3200" b="1" dirty="0"/>
              <a:t> </a:t>
            </a:r>
            <a:r>
              <a:rPr lang="pt-BR" sz="3200" dirty="0"/>
              <a:t>tradicionais, a família sussurrou orações em ladino, evitando qualquer sinal de identificação religiosa.</a:t>
            </a:r>
          </a:p>
          <a:p>
            <a:endParaRPr lang="pt-BR" sz="3200" dirty="0"/>
          </a:p>
          <a:p>
            <a:endParaRPr lang="pt-BR" sz="3200" dirty="0"/>
          </a:p>
          <a:p>
            <a:r>
              <a:rPr lang="pt-BR" sz="3200" b="1" dirty="0"/>
              <a:t>O vidro quebrado </a:t>
            </a:r>
            <a:r>
              <a:rPr lang="pt-BR" sz="3200" dirty="0"/>
              <a:t>– Francisco pisou discretamente em um pequeno pedaço de cerâmica, lembrando a destruição do Templo de Jerusalém, mas sem qualquer gesto que chamasse a atenção dos vizinhos.</a:t>
            </a:r>
          </a:p>
          <a:p>
            <a:endParaRPr lang="pt-BR" sz="3200" dirty="0"/>
          </a:p>
          <a:p>
            <a:r>
              <a:rPr lang="pt-BR" sz="3200" dirty="0"/>
              <a:t>Leonor pensou: </a:t>
            </a:r>
            <a:r>
              <a:rPr lang="pt-BR" sz="3200" b="1" dirty="0"/>
              <a:t>"Que este laço seja forte o suficiente para proteger-nos."</a:t>
            </a:r>
          </a:p>
          <a:p>
            <a:endParaRPr lang="pt-BR" sz="3200" dirty="0"/>
          </a:p>
          <a:p>
            <a:r>
              <a:rPr lang="pt-BR" sz="3200" b="1" dirty="0" smtClean="0"/>
              <a:t>                    A </a:t>
            </a:r>
            <a:r>
              <a:rPr lang="pt-BR" sz="3200" b="1" dirty="0"/>
              <a:t>Festa Secreta</a:t>
            </a:r>
          </a:p>
          <a:p>
            <a:r>
              <a:rPr lang="pt-BR" sz="3200" dirty="0" smtClean="0"/>
              <a:t>   A </a:t>
            </a:r>
            <a:r>
              <a:rPr lang="pt-BR" sz="3200" dirty="0"/>
              <a:t>recepção não poderia ser pública. Em vez de um grande banquete, a família celebrou</a:t>
            </a:r>
            <a:r>
              <a:rPr lang="pt-BR" sz="3200" b="1" dirty="0"/>
              <a:t> em casa</a:t>
            </a:r>
            <a:r>
              <a:rPr lang="pt-BR" sz="3200" dirty="0"/>
              <a:t>, longe dos olhares inquisitoriais.</a:t>
            </a:r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5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68400" y="317143"/>
            <a:ext cx="7670800" cy="1191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/>
              <a:t>Comidas </a:t>
            </a:r>
            <a:r>
              <a:rPr lang="pt-BR" sz="3200" b="1" dirty="0" err="1"/>
              <a:t>sefarditas</a:t>
            </a:r>
            <a:r>
              <a:rPr lang="pt-BR" sz="3200" b="1" dirty="0"/>
              <a:t> preenchiam o ambiente </a:t>
            </a:r>
            <a:r>
              <a:rPr lang="pt-BR" sz="3200" dirty="0"/>
              <a:t>– </a:t>
            </a:r>
            <a:r>
              <a:rPr lang="pt-BR" sz="3200" b="1" dirty="0" err="1"/>
              <a:t>Hallah</a:t>
            </a:r>
            <a:r>
              <a:rPr lang="pt-BR" sz="3200" dirty="0"/>
              <a:t> (</a:t>
            </a:r>
            <a:r>
              <a:rPr lang="pt-BR" sz="3200" dirty="0" err="1"/>
              <a:t>Challah</a:t>
            </a:r>
            <a:r>
              <a:rPr lang="pt-BR" sz="3200" dirty="0"/>
              <a:t>),</a:t>
            </a:r>
            <a:r>
              <a:rPr lang="pt-BR" sz="3200" b="1" dirty="0" err="1"/>
              <a:t>Chamin</a:t>
            </a:r>
            <a:r>
              <a:rPr lang="pt-BR" sz="3200" dirty="0" err="1"/>
              <a:t>,</a:t>
            </a:r>
            <a:r>
              <a:rPr lang="pt-BR" sz="3200" b="1" dirty="0" err="1"/>
              <a:t>Matbucha</a:t>
            </a:r>
            <a:r>
              <a:rPr lang="pt-BR" sz="3200" dirty="0"/>
              <a:t>, </a:t>
            </a:r>
            <a:r>
              <a:rPr lang="pt-BR" sz="3200" b="1" dirty="0" err="1"/>
              <a:t>keftes</a:t>
            </a:r>
            <a:r>
              <a:rPr lang="pt-BR" sz="3200" dirty="0"/>
              <a:t>, </a:t>
            </a:r>
            <a:r>
              <a:rPr lang="pt-BR" sz="3200" b="1" dirty="0" err="1"/>
              <a:t>burekas</a:t>
            </a:r>
            <a:r>
              <a:rPr lang="pt-BR" sz="3200" dirty="0" err="1"/>
              <a:t>,</a:t>
            </a:r>
            <a:r>
              <a:rPr lang="pt-BR" sz="3200" b="1" dirty="0" err="1"/>
              <a:t>Tishpishti</a:t>
            </a:r>
            <a:r>
              <a:rPr lang="pt-BR" sz="3200" b="1" dirty="0"/>
              <a:t> </a:t>
            </a:r>
            <a:r>
              <a:rPr lang="pt-BR" sz="3200" dirty="0"/>
              <a:t>e </a:t>
            </a:r>
            <a:r>
              <a:rPr lang="pt-BR" sz="3200" b="1" dirty="0"/>
              <a:t>Bolo de mel </a:t>
            </a:r>
            <a:r>
              <a:rPr lang="pt-BR" sz="3200" dirty="0"/>
              <a:t>foram servidos, mantendo vivas as tradições que por tanto tempo precisaram ser escondidas</a:t>
            </a:r>
            <a:endParaRPr lang="pt-BR" sz="3200" b="1" dirty="0" smtClean="0"/>
          </a:p>
          <a:p>
            <a:endParaRPr lang="pt-BR" sz="3200" b="1" dirty="0" smtClean="0"/>
          </a:p>
          <a:p>
            <a:r>
              <a:rPr lang="pt-BR" sz="3200" b="1" dirty="0" smtClean="0"/>
              <a:t>Bebidas</a:t>
            </a:r>
            <a:r>
              <a:rPr lang="pt-BR" sz="3200" dirty="0"/>
              <a:t>: </a:t>
            </a:r>
          </a:p>
          <a:p>
            <a:r>
              <a:rPr lang="pt-BR" sz="3200" dirty="0"/>
              <a:t> </a:t>
            </a:r>
            <a:r>
              <a:rPr lang="pt-BR" sz="3200" b="1" dirty="0"/>
              <a:t>Vinho </a:t>
            </a:r>
            <a:r>
              <a:rPr lang="pt-BR" sz="3200" b="1" dirty="0" err="1"/>
              <a:t>kosher</a:t>
            </a:r>
            <a:r>
              <a:rPr lang="pt-BR" sz="3200" b="1" dirty="0"/>
              <a:t> </a:t>
            </a:r>
            <a:r>
              <a:rPr lang="pt-BR" sz="3200" dirty="0"/>
              <a:t>– Essencial para a cerimônia judaica. </a:t>
            </a:r>
          </a:p>
          <a:p>
            <a:r>
              <a:rPr lang="pt-BR" sz="3200" b="1" dirty="0"/>
              <a:t>Chá de hortelã </a:t>
            </a:r>
            <a:r>
              <a:rPr lang="pt-BR" sz="3200" dirty="0"/>
              <a:t>– Muito apreciado entre os </a:t>
            </a:r>
            <a:r>
              <a:rPr lang="pt-BR" sz="3200" b="1" dirty="0" err="1"/>
              <a:t>sefarditas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r>
              <a:rPr lang="pt-BR" sz="3200" b="1" dirty="0"/>
              <a:t>Músicas em ladino </a:t>
            </a:r>
            <a:r>
              <a:rPr lang="pt-BR" sz="3200" dirty="0"/>
              <a:t>eram cantadas em voz baixa, transformando o casamento em um momento de união silenciosa entre os presentes.</a:t>
            </a:r>
          </a:p>
          <a:p>
            <a:endParaRPr lang="pt-BR" sz="3200" dirty="0"/>
          </a:p>
          <a:p>
            <a:r>
              <a:rPr lang="pt-BR" sz="3200" dirty="0" smtClean="0"/>
              <a:t>       Mesmo </a:t>
            </a:r>
            <a:r>
              <a:rPr lang="pt-BR" sz="3200" dirty="0"/>
              <a:t>sob a ameaça da Inquisição</a:t>
            </a:r>
            <a:r>
              <a:rPr lang="pt-BR" sz="3200" b="1" dirty="0"/>
              <a:t>, Leonor e Francisco estavam agora ligados por um laço que transcendia o medo e a perseguição</a:t>
            </a:r>
            <a:r>
              <a:rPr lang="pt-BR" sz="3200" dirty="0"/>
              <a:t>. A noite passou, e o novo casal sabia que, dali em diante, seu maior desafio seria garantir que sua família pudesse sobreviver sem que sua fé fosse revelada.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1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Capítulo 6 – A Vida de Casada: Entre o Amor e o Medo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3" y="2978154"/>
            <a:ext cx="8509317" cy="9036046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6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60400" y="1230154"/>
            <a:ext cx="8229600" cy="1141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Os </a:t>
            </a:r>
            <a:r>
              <a:rPr lang="pt-BR" sz="3200" dirty="0"/>
              <a:t>primeiros meses como esposa trouxeram a Leonor uma </a:t>
            </a:r>
            <a:r>
              <a:rPr lang="pt-BR" sz="3200" b="1" dirty="0" smtClean="0"/>
              <a:t>nova rotina </a:t>
            </a:r>
            <a:r>
              <a:rPr lang="pt-BR" sz="3200" dirty="0" smtClean="0"/>
              <a:t>que</a:t>
            </a:r>
            <a:r>
              <a:rPr lang="pt-BR" sz="3200" dirty="0"/>
              <a:t>, embora diferente, não era menos perigosa. Seu marido, </a:t>
            </a:r>
            <a:r>
              <a:rPr lang="pt-BR" sz="3200" b="1" dirty="0" smtClean="0"/>
              <a:t>Francisco Perez</a:t>
            </a:r>
            <a:r>
              <a:rPr lang="pt-BR" sz="3200" dirty="0" smtClean="0"/>
              <a:t>, </a:t>
            </a:r>
            <a:r>
              <a:rPr lang="pt-BR" sz="3200" dirty="0"/>
              <a:t>compartilhava sua origem </a:t>
            </a:r>
            <a:r>
              <a:rPr lang="pt-BR" sz="3200" b="1" dirty="0" err="1"/>
              <a:t>sefardita</a:t>
            </a:r>
            <a:r>
              <a:rPr lang="pt-BR" sz="3200" dirty="0"/>
              <a:t> e compreendia profundamente os riscos que corriam vivendo sob a </a:t>
            </a:r>
            <a:r>
              <a:rPr lang="pt-BR" sz="3200" b="1" dirty="0" smtClean="0"/>
              <a:t>vigilância </a:t>
            </a:r>
            <a:r>
              <a:rPr lang="pt-BR" sz="3200" b="1" dirty="0"/>
              <a:t>constante da </a:t>
            </a:r>
            <a:r>
              <a:rPr lang="pt-BR" sz="3200" b="1" dirty="0" smtClean="0"/>
              <a:t>Inquisição</a:t>
            </a:r>
            <a:r>
              <a:rPr lang="pt-BR" sz="3200" dirty="0" smtClean="0"/>
              <a:t>. </a:t>
            </a:r>
            <a:r>
              <a:rPr lang="pt-BR" sz="3200" dirty="0"/>
              <a:t>Eles sabiam que cada ato deveria ser cuidadosamente calculado, e que cada costume precisava ser preservado em segredo.</a:t>
            </a:r>
          </a:p>
          <a:p>
            <a:endParaRPr lang="pt-BR" sz="3200" dirty="0"/>
          </a:p>
          <a:p>
            <a:r>
              <a:rPr lang="pt-BR" sz="3200" b="1" dirty="0" smtClean="0"/>
              <a:t>           A </a:t>
            </a:r>
            <a:r>
              <a:rPr lang="pt-BR" sz="3200" b="1" dirty="0"/>
              <a:t>Casa e os Códigos </a:t>
            </a:r>
            <a:r>
              <a:rPr lang="pt-BR" sz="3200" b="1" dirty="0" smtClean="0"/>
              <a:t>Secretos</a:t>
            </a:r>
            <a:endParaRPr lang="pt-BR" sz="3200" b="1" dirty="0"/>
          </a:p>
          <a:p>
            <a:r>
              <a:rPr lang="pt-BR" sz="3200" dirty="0" smtClean="0"/>
              <a:t> O </a:t>
            </a:r>
            <a:r>
              <a:rPr lang="pt-BR" sz="3200" dirty="0"/>
              <a:t>lar da família Perez-Marques era discreto, sem qualquer símbolo religioso aparente. No entanto, dentro de casa, uma </a:t>
            </a:r>
            <a:r>
              <a:rPr lang="pt-BR" sz="3200" b="1" dirty="0" smtClean="0"/>
              <a:t>gaveta </a:t>
            </a:r>
            <a:r>
              <a:rPr lang="pt-BR" sz="3200" b="1" dirty="0"/>
              <a:t>escondida </a:t>
            </a:r>
            <a:r>
              <a:rPr lang="pt-BR" sz="3200" dirty="0"/>
              <a:t>na mesa da </a:t>
            </a:r>
            <a:r>
              <a:rPr lang="pt-BR" sz="3200" dirty="0" smtClean="0"/>
              <a:t>cozinha </a:t>
            </a:r>
            <a:r>
              <a:rPr lang="pt-BR" sz="3200" dirty="0"/>
              <a:t>guardava </a:t>
            </a:r>
            <a:r>
              <a:rPr lang="pt-BR" sz="3200" b="1" dirty="0" smtClean="0"/>
              <a:t>castiçais</a:t>
            </a:r>
            <a:r>
              <a:rPr lang="pt-BR" sz="3200" b="1" dirty="0"/>
              <a:t>, velas e pequenos objetos </a:t>
            </a:r>
            <a:r>
              <a:rPr lang="pt-BR" sz="3200" b="1" dirty="0" smtClean="0"/>
              <a:t>judaicos</a:t>
            </a:r>
            <a:r>
              <a:rPr lang="pt-BR" sz="3200" dirty="0" smtClean="0"/>
              <a:t>, </a:t>
            </a:r>
            <a:r>
              <a:rPr lang="pt-BR" sz="3200" dirty="0"/>
              <a:t>usados nos rituais secretos.</a:t>
            </a:r>
          </a:p>
          <a:p>
            <a:r>
              <a:rPr lang="pt-BR" sz="3200" dirty="0" smtClean="0"/>
              <a:t>   </a:t>
            </a:r>
            <a:r>
              <a:rPr lang="pt-BR" sz="3200" dirty="0"/>
              <a:t>Os encontros familiares aconteciam sem levantar suspeitas. Enquanto o mundo exterior os via como cristãos-novos, dentro de casa eles mantinham suas tradições por meio de gestos silenciosos e discretos.</a:t>
            </a:r>
          </a:p>
          <a:p>
            <a:r>
              <a:rPr lang="pt-BR" sz="3200" dirty="0" smtClean="0"/>
              <a:t>  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5800" y="447050"/>
            <a:ext cx="8204200" cy="1169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O </a:t>
            </a:r>
            <a:r>
              <a:rPr lang="pt-BR" sz="3200" b="1" dirty="0"/>
              <a:t>ladino</a:t>
            </a:r>
            <a:r>
              <a:rPr lang="pt-BR" sz="3200" dirty="0"/>
              <a:t> era falado apenas em voz baixa, longe dos criados e vizinhos. As crianças aprendiam desde cedo que certas palavras deviam ser pronunciadas somente entre os mais confiáveis.</a:t>
            </a:r>
          </a:p>
          <a:p>
            <a:endParaRPr lang="pt-BR" sz="3200" dirty="0"/>
          </a:p>
          <a:p>
            <a:r>
              <a:rPr lang="pt-BR" sz="3200" dirty="0"/>
              <a:t>       </a:t>
            </a:r>
            <a:r>
              <a:rPr lang="pt-BR" sz="3200" b="1" dirty="0"/>
              <a:t>A Chegada dos Filhos e a Necessidade de  Proteção</a:t>
            </a:r>
          </a:p>
          <a:p>
            <a:r>
              <a:rPr lang="pt-BR" sz="3200" dirty="0"/>
              <a:t>  Entre </a:t>
            </a:r>
            <a:r>
              <a:rPr lang="pt-BR" sz="3200" b="1" dirty="0"/>
              <a:t>1551 e 1564</a:t>
            </a:r>
            <a:r>
              <a:rPr lang="pt-BR" sz="3200" dirty="0"/>
              <a:t>, Leonor deu à luz seus filhos: </a:t>
            </a:r>
            <a:r>
              <a:rPr lang="pt-BR" sz="3200" b="1" dirty="0"/>
              <a:t>Inês Marques, Maria Marques, </a:t>
            </a:r>
            <a:r>
              <a:rPr lang="pt-BR" sz="3200" b="1" dirty="0" err="1"/>
              <a:t>Antonio</a:t>
            </a:r>
            <a:r>
              <a:rPr lang="pt-BR" sz="3200" b="1" dirty="0"/>
              <a:t> Pires, Ana Marques e Beatriz Marques</a:t>
            </a:r>
            <a:r>
              <a:rPr lang="pt-BR" sz="3200" dirty="0"/>
              <a:t>.</a:t>
            </a:r>
          </a:p>
          <a:p>
            <a:r>
              <a:rPr lang="pt-BR" sz="3200" dirty="0"/>
              <a:t>  Educar as crianças era um desafio constante – elas precisavam aprender as tradições judaicas sem jamais despertar suspeitas.</a:t>
            </a:r>
          </a:p>
          <a:p>
            <a:r>
              <a:rPr lang="pt-BR" sz="3200" dirty="0"/>
              <a:t>  Aos poucos, Inês Marques, a filha mais velha, começou a </a:t>
            </a:r>
            <a:r>
              <a:rPr lang="pt-BR" sz="3200" b="1" dirty="0"/>
              <a:t>questionar o medo que cercava a família</a:t>
            </a:r>
            <a:r>
              <a:rPr lang="pt-BR" sz="3200" dirty="0"/>
              <a:t>, mas Leonor sabia que a cautela era essencial para garantir sua sobrevivência.</a:t>
            </a:r>
          </a:p>
          <a:p>
            <a:endParaRPr lang="pt-BR" sz="3200" dirty="0"/>
          </a:p>
          <a:p>
            <a:r>
              <a:rPr lang="pt-BR" sz="3200" dirty="0"/>
              <a:t>     </a:t>
            </a:r>
            <a:r>
              <a:rPr lang="pt-BR" sz="3200" b="1" dirty="0"/>
              <a:t>A Vida Comercial e a Discrição</a:t>
            </a:r>
          </a:p>
          <a:p>
            <a:r>
              <a:rPr lang="pt-BR" sz="3200" dirty="0"/>
              <a:t>   </a:t>
            </a:r>
            <a:r>
              <a:rPr lang="pt-BR" sz="3200" b="1" dirty="0"/>
              <a:t>Francisco Perez</a:t>
            </a:r>
            <a:r>
              <a:rPr lang="pt-BR" sz="3200" dirty="0"/>
              <a:t>, como mercador, tinha plena consciência de que </a:t>
            </a:r>
            <a:r>
              <a:rPr lang="pt-BR" sz="3200" b="1" dirty="0"/>
              <a:t>qualquer suspeita poderia arruinar seus negócios</a:t>
            </a:r>
            <a:r>
              <a:rPr lang="pt-BR" sz="3200" dirty="0"/>
              <a:t> e colocar toda a família em perigo.</a:t>
            </a:r>
          </a:p>
          <a:p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635000"/>
            <a:ext cx="8178800" cy="89662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2260600" y="10337801"/>
            <a:ext cx="4160203" cy="660399"/>
          </a:xfrm>
        </p:spPr>
        <p:txBody>
          <a:bodyPr/>
          <a:lstStyle/>
          <a:p>
            <a:r>
              <a:rPr lang="pt-BR" sz="4000" smtClean="0"/>
              <a:t>Leonor Marques - Nicolau</a:t>
            </a:r>
            <a:endParaRPr lang="pt-BR" sz="40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0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600" y="533400"/>
            <a:ext cx="8178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  </a:t>
            </a:r>
            <a:r>
              <a:rPr lang="pt-BR" sz="3200" dirty="0"/>
              <a:t>A relação com outros cristãos-novos era delicada </a:t>
            </a:r>
            <a:r>
              <a:rPr lang="pt-BR" sz="3200" b="1" dirty="0" smtClean="0"/>
              <a:t>–  qualquer </a:t>
            </a:r>
            <a:r>
              <a:rPr lang="pt-BR" sz="3200" b="1" dirty="0"/>
              <a:t>deslize poderia resultar em uma denúncia </a:t>
            </a:r>
            <a:r>
              <a:rPr lang="pt-BR" sz="3200" b="1" dirty="0" smtClean="0"/>
              <a:t>fatal</a:t>
            </a:r>
            <a:r>
              <a:rPr lang="pt-BR" sz="3200" dirty="0" smtClean="0"/>
              <a:t>.</a:t>
            </a:r>
            <a:endParaRPr lang="pt-BR" sz="3200" dirty="0"/>
          </a:p>
          <a:p>
            <a:r>
              <a:rPr lang="pt-BR" sz="3200" dirty="0" smtClean="0"/>
              <a:t>  </a:t>
            </a:r>
            <a:r>
              <a:rPr lang="pt-BR" sz="3200" dirty="0"/>
              <a:t>Enquanto no comércio agia como um homem respeitável, dentro de casa seu maior objetivo era proteger esposa e filhos da brutalidade inquisitorial.</a:t>
            </a:r>
          </a:p>
          <a:p>
            <a:endParaRPr lang="pt-BR" sz="3200" dirty="0" smtClean="0"/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Capítulo 7 – A Traição e a Prisão: O Início do Fim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768600"/>
            <a:ext cx="7620000" cy="7620000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270000" y="11074401"/>
            <a:ext cx="7086600" cy="838199"/>
          </a:xfrm>
        </p:spPr>
        <p:txBody>
          <a:bodyPr/>
          <a:lstStyle/>
          <a:p>
            <a:r>
              <a:rPr lang="pt-BR" sz="4000" smtClean="0"/>
              <a:t>Leonor Marques - Nicolau</a:t>
            </a:r>
            <a:endParaRPr lang="pt-BR" sz="4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2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62000" y="1549400"/>
            <a:ext cx="8077200" cy="1120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manhã de </a:t>
            </a:r>
            <a:r>
              <a:rPr lang="pt-BR" sz="3200" b="1" dirty="0" smtClean="0"/>
              <a:t>16 </a:t>
            </a:r>
            <a:r>
              <a:rPr lang="pt-BR" sz="3200" b="1" dirty="0"/>
              <a:t>de maio de </a:t>
            </a:r>
            <a:r>
              <a:rPr lang="pt-BR" sz="3200" b="1" dirty="0" smtClean="0"/>
              <a:t>1579 </a:t>
            </a:r>
            <a:r>
              <a:rPr lang="pt-BR" sz="3200" dirty="0"/>
              <a:t>começou como qualquer outra em </a:t>
            </a:r>
            <a:r>
              <a:rPr lang="pt-BR" sz="3200" b="1" dirty="0" smtClean="0"/>
              <a:t>Ponta Delgada</a:t>
            </a:r>
            <a:r>
              <a:rPr lang="pt-BR" sz="3200" dirty="0" smtClean="0"/>
              <a:t>. </a:t>
            </a:r>
            <a:r>
              <a:rPr lang="pt-BR" sz="3200" dirty="0"/>
              <a:t>O mercado fervilhava, os barcos descarregavam suas cargas, e a vila respirava a rotina do cotidiano. Mas dentro da casa de </a:t>
            </a:r>
            <a:r>
              <a:rPr lang="pt-BR" sz="3200" b="1" dirty="0" smtClean="0"/>
              <a:t>Leonor Marques</a:t>
            </a:r>
            <a:r>
              <a:rPr lang="pt-BR" sz="3200" dirty="0" smtClean="0"/>
              <a:t>, </a:t>
            </a:r>
            <a:r>
              <a:rPr lang="pt-BR" sz="3200" dirty="0"/>
              <a:t>o silêncio pesava — e estava prestes a ser quebrado por um golpe fatal.</a:t>
            </a:r>
          </a:p>
          <a:p>
            <a:endParaRPr lang="pt-BR" sz="3200" dirty="0"/>
          </a:p>
          <a:p>
            <a:r>
              <a:rPr lang="pt-BR" sz="3200" dirty="0"/>
              <a:t>Batidas secas, firmes e implacáveis ecoaram na porta. Eram </a:t>
            </a:r>
            <a:r>
              <a:rPr lang="pt-BR" sz="3200" dirty="0" smtClean="0"/>
              <a:t>os </a:t>
            </a:r>
            <a:r>
              <a:rPr lang="pt-BR" sz="3200" b="1" dirty="0"/>
              <a:t>homens da </a:t>
            </a:r>
            <a:r>
              <a:rPr lang="pt-BR" sz="3200" b="1" dirty="0" smtClean="0"/>
              <a:t>Inquisição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Leonor sentiu um arrepio gelado subir pela espinha quando abriu e se deparou com dois oficiais e um representante da temida </a:t>
            </a:r>
            <a:r>
              <a:rPr lang="pt-BR" sz="3200" b="1" dirty="0" smtClean="0"/>
              <a:t>Santa Inquisição </a:t>
            </a:r>
            <a:r>
              <a:rPr lang="pt-BR" sz="3200" dirty="0"/>
              <a:t>— portadores de ordens irrefutáveis para sua prisão. Seu nome fora entregue às sombras da traição: alguém a denunciara por manter viva a fé proibida, por observar o jejum da </a:t>
            </a:r>
            <a:r>
              <a:rPr lang="pt-BR" sz="3200" b="1" dirty="0"/>
              <a:t>Rainha Ester </a:t>
            </a:r>
            <a:r>
              <a:rPr lang="pt-BR" sz="3200" dirty="0"/>
              <a:t>e ensinar à filha os antigos rituais da Lei de </a:t>
            </a:r>
            <a:r>
              <a:rPr lang="pt-BR" sz="3200" b="1" dirty="0"/>
              <a:t>Moisés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2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81001" y="838200"/>
            <a:ext cx="8585200" cy="1141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               </a:t>
            </a:r>
            <a:r>
              <a:rPr lang="pt-BR" sz="3200" b="1" dirty="0" smtClean="0"/>
              <a:t>A </a:t>
            </a:r>
            <a:r>
              <a:rPr lang="pt-BR" sz="3200" b="1" dirty="0"/>
              <a:t>traição que </a:t>
            </a:r>
            <a:r>
              <a:rPr lang="pt-BR" sz="3200" b="1" dirty="0" smtClean="0"/>
              <a:t>devastou</a:t>
            </a:r>
            <a:endParaRPr lang="pt-BR" sz="3200" b="1" dirty="0"/>
          </a:p>
          <a:p>
            <a:r>
              <a:rPr lang="pt-BR" sz="3200" dirty="0" smtClean="0"/>
              <a:t>    </a:t>
            </a:r>
            <a:r>
              <a:rPr lang="pt-BR" sz="3200" dirty="0"/>
              <a:t>Desde </a:t>
            </a:r>
            <a:r>
              <a:rPr lang="pt-BR" sz="3200" b="1" dirty="0" smtClean="0"/>
              <a:t>1575</a:t>
            </a:r>
            <a:r>
              <a:rPr lang="pt-BR" sz="3200" dirty="0" smtClean="0"/>
              <a:t>, </a:t>
            </a:r>
            <a:r>
              <a:rPr lang="pt-BR" sz="3200" dirty="0"/>
              <a:t>o inquisidor </a:t>
            </a:r>
            <a:r>
              <a:rPr lang="pt-BR" sz="3200" b="1" dirty="0" smtClean="0"/>
              <a:t>Marcos Teixeira </a:t>
            </a:r>
            <a:r>
              <a:rPr lang="pt-BR" sz="3200" dirty="0"/>
              <a:t>espalhava o medo pelas ilhas dos Açores, colhendo acusações e alimentando uma rede voraz de delatores.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    Vizinhos</a:t>
            </a:r>
            <a:r>
              <a:rPr lang="pt-BR" sz="3200" dirty="0"/>
              <a:t>, conhecidos, até aliados — todos podiam ser denunciantes, movidos pelo medo, pela inveja ou pela promessa de salvação.</a:t>
            </a:r>
          </a:p>
          <a:p>
            <a:r>
              <a:rPr lang="pt-BR" sz="3200" dirty="0" smtClean="0"/>
              <a:t>     </a:t>
            </a:r>
            <a:r>
              <a:rPr lang="pt-BR" sz="3200" dirty="0"/>
              <a:t>Leonor não sabia quem lhe dera as costas, mas sabia que a sombra da Inquisição finalmente a alcançara.</a:t>
            </a:r>
          </a:p>
          <a:p>
            <a:endParaRPr lang="pt-BR" sz="3200" dirty="0"/>
          </a:p>
          <a:p>
            <a:r>
              <a:rPr lang="pt-BR" sz="3200" dirty="0" smtClean="0"/>
              <a:t>            </a:t>
            </a:r>
            <a:r>
              <a:rPr lang="pt-BR" sz="3200" b="1" dirty="0" smtClean="0"/>
              <a:t>A </a:t>
            </a:r>
            <a:r>
              <a:rPr lang="pt-BR" sz="3200" b="1" dirty="0"/>
              <a:t>captura e a dor da </a:t>
            </a:r>
            <a:r>
              <a:rPr lang="pt-BR" sz="3200" b="1" dirty="0" smtClean="0"/>
              <a:t>separação</a:t>
            </a:r>
            <a:endParaRPr lang="pt-BR" sz="3200" b="1" dirty="0"/>
          </a:p>
          <a:p>
            <a:r>
              <a:rPr lang="pt-BR" sz="3200" dirty="0" smtClean="0"/>
              <a:t>   </a:t>
            </a:r>
            <a:r>
              <a:rPr lang="pt-BR" sz="3200" dirty="0"/>
              <a:t>Com a filha  </a:t>
            </a:r>
            <a:r>
              <a:rPr lang="pt-BR" sz="3200" b="1" dirty="0" smtClean="0"/>
              <a:t>Inês Marques </a:t>
            </a:r>
            <a:r>
              <a:rPr lang="pt-BR" sz="3200" dirty="0" smtClean="0"/>
              <a:t>ao </a:t>
            </a:r>
            <a:r>
              <a:rPr lang="pt-BR" sz="3200" dirty="0"/>
              <a:t>seu lado, levada sem sequer um adeus, Leonor sentiu o peso do mundo desmoronar.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      </a:t>
            </a:r>
            <a:r>
              <a:rPr lang="pt-BR" sz="3200" b="1" dirty="0" smtClean="0"/>
              <a:t>Francisco </a:t>
            </a:r>
            <a:r>
              <a:rPr lang="pt-BR" sz="3200" b="1" dirty="0"/>
              <a:t>Perez havia morrido tempos </a:t>
            </a:r>
            <a:r>
              <a:rPr lang="pt-BR" sz="3200" b="1" dirty="0" smtClean="0"/>
              <a:t>antes </a:t>
            </a:r>
            <a:r>
              <a:rPr lang="pt-BR" sz="3200" dirty="0"/>
              <a:t>e os </a:t>
            </a:r>
            <a:r>
              <a:rPr lang="pt-BR" sz="3200" dirty="0" smtClean="0"/>
              <a:t>filhos que lá  ficaram, foram entregues </a:t>
            </a:r>
            <a:r>
              <a:rPr lang="pt-BR" sz="3200" dirty="0"/>
              <a:t>à </a:t>
            </a:r>
            <a:r>
              <a:rPr lang="pt-BR" sz="3200" dirty="0" smtClean="0"/>
              <a:t>dor e a  saudade.</a:t>
            </a:r>
            <a:endParaRPr lang="pt-BR" sz="3200" dirty="0"/>
          </a:p>
          <a:p>
            <a:r>
              <a:rPr lang="pt-BR" sz="3200" dirty="0" smtClean="0"/>
              <a:t>    </a:t>
            </a:r>
            <a:r>
              <a:rPr lang="pt-BR" sz="3200" dirty="0"/>
              <a:t>A longa viagem para Lisboa selaria o destino das duas mulheres, mas o verdadeiro inferno aguardava nos calabouços da Inquisição.</a:t>
            </a:r>
          </a:p>
          <a:p>
            <a:endParaRPr lang="pt-BR" sz="32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62000" y="431800"/>
            <a:ext cx="8102601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Encerramento</a:t>
            </a:r>
          </a:p>
          <a:p>
            <a:r>
              <a:rPr lang="pt-BR" sz="3200" dirty="0"/>
              <a:t>Reflexões sobre memória, justiça e identidade ancestral.</a:t>
            </a:r>
          </a:p>
          <a:p>
            <a:endParaRPr lang="pt-BR" sz="3200" dirty="0"/>
          </a:p>
          <a:p>
            <a:r>
              <a:rPr lang="pt-BR" sz="3200" b="1" dirty="0"/>
              <a:t>Epílogo</a:t>
            </a:r>
          </a:p>
          <a:p>
            <a:r>
              <a:rPr lang="pt-BR" sz="3200" dirty="0"/>
              <a:t>A redescoberta de Leonor: quando a história familiar encontrou voz nos arquivos e documentos</a:t>
            </a:r>
            <a:r>
              <a:rPr lang="pt-BR" sz="3200" dirty="0" smtClean="0"/>
              <a:t>.</a:t>
            </a:r>
          </a:p>
          <a:p>
            <a:endParaRPr lang="pt-BR" sz="3200" dirty="0" smtClean="0"/>
          </a:p>
          <a:p>
            <a:r>
              <a:rPr lang="pt-BR" sz="3200" b="1" dirty="0" smtClean="0"/>
              <a:t>Agradecimentos</a:t>
            </a:r>
          </a:p>
          <a:p>
            <a:endParaRPr lang="pt-BR" sz="3200" b="1" dirty="0"/>
          </a:p>
          <a:p>
            <a:r>
              <a:rPr lang="pt-BR" sz="3200" b="1" dirty="0"/>
              <a:t>Sobre o Autor</a:t>
            </a:r>
            <a:endParaRPr lang="pt-BR" sz="3200" b="1" dirty="0" smtClean="0"/>
          </a:p>
          <a:p>
            <a:endParaRPr lang="pt-BR" sz="3200" b="1" dirty="0"/>
          </a:p>
          <a:p>
            <a:endParaRPr lang="pt-BR" sz="3200" b="1" dirty="0"/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73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600200"/>
            <a:ext cx="8128000" cy="7772400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35000" y="10388601"/>
            <a:ext cx="8483600" cy="1015999"/>
          </a:xfrm>
        </p:spPr>
        <p:txBody>
          <a:bodyPr/>
          <a:lstStyle/>
          <a:p>
            <a:r>
              <a:rPr lang="pt-BR" sz="4000" b="1" smtClean="0"/>
              <a:t>Leonor Marques - Nicolau</a:t>
            </a:r>
            <a:endParaRPr lang="pt-BR" sz="40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6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33400" y="1397000"/>
            <a:ext cx="84582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        </a:t>
            </a:r>
            <a:r>
              <a:rPr lang="pt-BR" sz="3200" b="1" dirty="0" smtClean="0"/>
              <a:t>O </a:t>
            </a:r>
            <a:r>
              <a:rPr lang="pt-BR" sz="3200" b="1" dirty="0"/>
              <a:t>julgamento que dilacerou </a:t>
            </a:r>
            <a:r>
              <a:rPr lang="pt-BR" sz="3200" b="1" dirty="0" smtClean="0"/>
              <a:t>almas</a:t>
            </a:r>
            <a:endParaRPr lang="pt-BR" sz="3200" b="1" dirty="0"/>
          </a:p>
          <a:p>
            <a:r>
              <a:rPr lang="pt-BR" sz="3200" dirty="0"/>
              <a:t> </a:t>
            </a:r>
            <a:r>
              <a:rPr lang="pt-BR" sz="3200" dirty="0" smtClean="0"/>
              <a:t>    Sob </a:t>
            </a:r>
            <a:r>
              <a:rPr lang="pt-BR" sz="3200" dirty="0"/>
              <a:t>o olhar frio do tribunal, as acusações pesavam como correntes invisíveis. Confissões eram exigidas, arrancadas pela dor.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   Leonor </a:t>
            </a:r>
            <a:r>
              <a:rPr lang="pt-BR" sz="3200" dirty="0"/>
              <a:t>resistiu bravamente por dias, cada palavra uma batalha contra a morte certa.</a:t>
            </a:r>
          </a:p>
          <a:p>
            <a:r>
              <a:rPr lang="pt-BR" sz="3200" dirty="0" smtClean="0"/>
              <a:t>    </a:t>
            </a:r>
            <a:r>
              <a:rPr lang="pt-BR" sz="3200" dirty="0"/>
              <a:t>Mas sua filha, </a:t>
            </a:r>
            <a:r>
              <a:rPr lang="pt-BR" sz="3200" dirty="0" smtClean="0"/>
              <a:t>uma mulher </a:t>
            </a:r>
            <a:r>
              <a:rPr lang="pt-BR" sz="3200" dirty="0"/>
              <a:t>frágil, sucumbiu à pressão e confessou os segredos da família, a fé que mantinham oculta por tanto tempo.</a:t>
            </a:r>
          </a:p>
          <a:p>
            <a:r>
              <a:rPr lang="pt-BR" sz="3200" dirty="0" smtClean="0"/>
              <a:t>   </a:t>
            </a:r>
            <a:r>
              <a:rPr lang="pt-BR" sz="3200" dirty="0"/>
              <a:t>O cruel “belo trato” não tardou: correntes apertavam seus pulsos, e o terror se tornava quase insuportável.</a:t>
            </a:r>
          </a:p>
          <a:p>
            <a:r>
              <a:rPr lang="pt-BR" sz="3200" dirty="0" smtClean="0"/>
              <a:t>    </a:t>
            </a:r>
            <a:r>
              <a:rPr lang="pt-BR" sz="3200" dirty="0"/>
              <a:t>O veredicto foi implacável — Leonor permaneceria aprisionada, enquanto Inês foi condenada à fogueira, salvo um adiamento que lhe deu um breve suspiro de esperança</a:t>
            </a:r>
            <a:r>
              <a:rPr lang="pt-BR" sz="3200" dirty="0" smtClean="0"/>
              <a:t>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93800" y="1066800"/>
            <a:ext cx="706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A </a:t>
            </a:r>
            <a:r>
              <a:rPr lang="pt-BR" sz="3200" b="1" dirty="0"/>
              <a:t>escuridão que caía sobre a família Perez-Marques não era apenas uma questão de fé — era uma luta pela própria sobrevivência. O fogo da Inquisição queimava não só corpos, mas memórias e esperanças. E, enquanto Leonor se preparava para enfrentar seu destino, uma última chama de resistência começava a brilhar — uma luta que ecoaria por gerações</a:t>
            </a:r>
            <a:r>
              <a:rPr lang="pt-BR" sz="3200" b="1" dirty="0" smtClean="0"/>
              <a:t>.</a:t>
            </a:r>
            <a:endParaRPr lang="pt-BR" sz="3200" b="1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8000"/>
            <a:ext cx="8305800" cy="86614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762000" y="9652001"/>
            <a:ext cx="8305800" cy="812799"/>
          </a:xfrm>
        </p:spPr>
        <p:txBody>
          <a:bodyPr/>
          <a:lstStyle/>
          <a:p>
            <a:r>
              <a:rPr lang="pt-BR" sz="4000" b="1" smtClean="0"/>
              <a:t>Leonor Marques - Nicolau</a:t>
            </a:r>
            <a:endParaRPr lang="pt-BR" sz="40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3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600200"/>
            <a:ext cx="7772400" cy="77724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41400" y="10315789"/>
            <a:ext cx="7569199" cy="834811"/>
          </a:xfrm>
        </p:spPr>
        <p:txBody>
          <a:bodyPr/>
          <a:lstStyle/>
          <a:p>
            <a:r>
              <a:rPr lang="pt-BR" sz="4000" b="1" smtClean="0"/>
              <a:t>Leonor Marques - Nicolau</a:t>
            </a:r>
            <a:endParaRPr lang="pt-BR" sz="40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6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614608"/>
            <a:ext cx="8077200" cy="8935792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92200" y="10129592"/>
            <a:ext cx="7899400" cy="939799"/>
          </a:xfrm>
        </p:spPr>
        <p:txBody>
          <a:bodyPr/>
          <a:lstStyle/>
          <a:p>
            <a:r>
              <a:rPr lang="pt-BR" sz="4000" b="1" smtClean="0"/>
              <a:t>Leonor Marques - Nicolau</a:t>
            </a:r>
            <a:endParaRPr lang="pt-BR" sz="40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57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 Capítulo 8 – O Último Caminho de Leonor Marques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0" y="3155954"/>
            <a:ext cx="7486646" cy="7486646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3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09600" y="863600"/>
            <a:ext cx="8356600" cy="1148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   O </a:t>
            </a:r>
            <a:r>
              <a:rPr lang="pt-BR" sz="3200" dirty="0"/>
              <a:t>som lúgubre dos </a:t>
            </a:r>
            <a:r>
              <a:rPr lang="pt-BR" sz="3200" dirty="0" smtClean="0"/>
              <a:t>sinos </a:t>
            </a:r>
            <a:r>
              <a:rPr lang="pt-BR" sz="3200" dirty="0"/>
              <a:t>da </a:t>
            </a:r>
            <a:r>
              <a:rPr lang="pt-BR" sz="3200" b="1" dirty="0"/>
              <a:t>Sé de </a:t>
            </a:r>
            <a:r>
              <a:rPr lang="pt-BR" sz="3200" b="1" dirty="0" smtClean="0"/>
              <a:t>Lisboa </a:t>
            </a:r>
            <a:r>
              <a:rPr lang="pt-BR" sz="3200" dirty="0"/>
              <a:t>ressoava pela cidade como um presságio fatal. </a:t>
            </a:r>
            <a:r>
              <a:rPr lang="pt-BR" sz="3200" dirty="0" smtClean="0"/>
              <a:t>     Era </a:t>
            </a:r>
            <a:r>
              <a:rPr lang="pt-BR" sz="3200" b="1" dirty="0" smtClean="0"/>
              <a:t>1º </a:t>
            </a:r>
            <a:r>
              <a:rPr lang="pt-BR" sz="3200" b="1" dirty="0"/>
              <a:t>de abril de </a:t>
            </a:r>
            <a:r>
              <a:rPr lang="pt-BR" sz="3200" b="1" dirty="0" smtClean="0"/>
              <a:t>1582</a:t>
            </a:r>
            <a:r>
              <a:rPr lang="pt-BR" sz="3200" dirty="0" smtClean="0"/>
              <a:t>, </a:t>
            </a:r>
            <a:r>
              <a:rPr lang="pt-BR" sz="3200" dirty="0"/>
              <a:t>e as ruas se enchiam de uma multidão silenciosa, ansiosa para testemunhar </a:t>
            </a:r>
            <a:r>
              <a:rPr lang="pt-BR" sz="3200" b="1" dirty="0"/>
              <a:t>o sombrio ritual do </a:t>
            </a:r>
            <a:r>
              <a:rPr lang="pt-BR" sz="3200" b="1" dirty="0" smtClean="0"/>
              <a:t>Auto </a:t>
            </a:r>
            <a:r>
              <a:rPr lang="pt-BR" sz="3200" b="1" dirty="0"/>
              <a:t>de </a:t>
            </a:r>
            <a:r>
              <a:rPr lang="pt-BR" sz="3200" b="1" dirty="0" smtClean="0"/>
              <a:t>Fé. </a:t>
            </a:r>
            <a:r>
              <a:rPr lang="pt-BR" sz="3200" b="1" dirty="0"/>
              <a:t>A </a:t>
            </a:r>
            <a:r>
              <a:rPr lang="pt-BR" sz="3200" dirty="0"/>
              <a:t>morte transformada em espetáculo — uma cruel lição pública para quem ousasse desafiar o temido Santo Ofício.</a:t>
            </a:r>
          </a:p>
          <a:p>
            <a:endParaRPr lang="pt-BR" sz="3200" dirty="0"/>
          </a:p>
          <a:p>
            <a:r>
              <a:rPr lang="pt-BR" sz="3200" b="1" dirty="0" smtClean="0"/>
              <a:t>   Leonor </a:t>
            </a:r>
            <a:r>
              <a:rPr lang="pt-BR" sz="3200" b="1" dirty="0"/>
              <a:t>Marques  </a:t>
            </a:r>
            <a:r>
              <a:rPr lang="pt-BR" sz="3200" dirty="0"/>
              <a:t>descalça sentia o frio cortante da manhã, mas seu corpo não tremia. Seus pulsos já não estavam mais  amarrados, sua carne enfraquecida após anos de prisão, sua mente inundada por lembranças que vinham e iam, como ondas implacáveis batendo contra as rochas de sua terra natal, os Açores</a:t>
            </a:r>
            <a:r>
              <a:rPr lang="pt-BR" dirty="0" smtClean="0"/>
              <a:t>..</a:t>
            </a:r>
          </a:p>
          <a:p>
            <a:endParaRPr lang="pt-BR" dirty="0" smtClean="0"/>
          </a:p>
          <a:p>
            <a:r>
              <a:rPr lang="pt-BR" sz="3200" b="1" dirty="0"/>
              <a:t> </a:t>
            </a:r>
            <a:r>
              <a:rPr lang="pt-BR" sz="3200" b="1" dirty="0" smtClean="0"/>
              <a:t>    Memórias </a:t>
            </a:r>
            <a:r>
              <a:rPr lang="pt-BR" sz="3200" b="1" dirty="0"/>
              <a:t>que rasgavam o </a:t>
            </a:r>
            <a:r>
              <a:rPr lang="pt-BR" sz="3200" b="1" dirty="0" smtClean="0"/>
              <a:t>silêncio</a:t>
            </a:r>
            <a:endParaRPr lang="pt-BR" sz="3200" b="1" dirty="0"/>
          </a:p>
          <a:p>
            <a:r>
              <a:rPr lang="pt-BR" sz="3200" dirty="0" smtClean="0"/>
              <a:t>     </a:t>
            </a:r>
            <a:r>
              <a:rPr lang="pt-BR" sz="3200" dirty="0"/>
              <a:t>As manhãs em </a:t>
            </a:r>
            <a:r>
              <a:rPr lang="pt-BR" sz="3200" b="1" dirty="0" smtClean="0"/>
              <a:t>Ponta </a:t>
            </a:r>
            <a:r>
              <a:rPr lang="pt-BR" sz="3200" b="1" dirty="0"/>
              <a:t>Delgada, São </a:t>
            </a:r>
            <a:r>
              <a:rPr lang="pt-BR" sz="3200" b="1" dirty="0" smtClean="0"/>
              <a:t>Miguel </a:t>
            </a:r>
            <a:r>
              <a:rPr lang="pt-BR" sz="3200" b="1" dirty="0"/>
              <a:t>— </a:t>
            </a:r>
            <a:r>
              <a:rPr lang="pt-BR" sz="3200" dirty="0"/>
              <a:t>o cheiro salgado do mar, as tardes tranquilas ao lado dos filhos, os sorrisos silenciosos trocados na mesa durante o jantar de </a:t>
            </a:r>
            <a:r>
              <a:rPr lang="pt-BR" sz="3200" b="1" dirty="0" err="1"/>
              <a:t>Shabat</a:t>
            </a:r>
            <a:r>
              <a:rPr lang="pt-BR" sz="3200" dirty="0"/>
              <a:t>.</a:t>
            </a:r>
          </a:p>
          <a:p>
            <a:endParaRPr lang="pt-BR" sz="3200" dirty="0" smtClean="0"/>
          </a:p>
          <a:p>
            <a:endParaRPr 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9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1021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Francisco Perez</a:t>
            </a:r>
            <a:r>
              <a:rPr lang="pt-BR" sz="3200" dirty="0"/>
              <a:t>, seu marido, seu amor — agora ausente, uma sombra distante no tempo. Será que ele imaginaria que o destino os separaria assim?</a:t>
            </a:r>
          </a:p>
          <a:p>
            <a:r>
              <a:rPr lang="pt-BR" sz="3200" dirty="0"/>
              <a:t>    </a:t>
            </a:r>
            <a:r>
              <a:rPr lang="pt-BR" sz="3200" b="1" dirty="0"/>
              <a:t>As crianças </a:t>
            </a:r>
            <a:r>
              <a:rPr lang="pt-BR" sz="3200" dirty="0"/>
              <a:t>— </a:t>
            </a:r>
            <a:r>
              <a:rPr lang="pt-BR" sz="3200" b="1" dirty="0"/>
              <a:t>Inês Marques, Maria, </a:t>
            </a:r>
            <a:r>
              <a:rPr lang="pt-BR" sz="3200" b="1" dirty="0" err="1"/>
              <a:t>Antonio</a:t>
            </a:r>
            <a:r>
              <a:rPr lang="pt-BR" sz="3200" b="1" dirty="0"/>
              <a:t>, Ana e Beatriz </a:t>
            </a:r>
            <a:r>
              <a:rPr lang="pt-BR" sz="3200" dirty="0"/>
              <a:t>— correndo pelos corredores da casa, escondendo castiçais e velas, guardando segredos ancestrais como tesouros </a:t>
            </a:r>
            <a:r>
              <a:rPr lang="pt-BR" sz="3200" dirty="0" smtClean="0"/>
              <a:t>preciosos.</a:t>
            </a:r>
          </a:p>
          <a:p>
            <a:endParaRPr lang="pt-BR" sz="3200" dirty="0" smtClean="0"/>
          </a:p>
          <a:p>
            <a:r>
              <a:rPr lang="pt-BR" sz="3200" dirty="0" smtClean="0"/>
              <a:t>            </a:t>
            </a:r>
            <a:r>
              <a:rPr lang="pt-BR" sz="3200" b="1" dirty="0" smtClean="0"/>
              <a:t>O </a:t>
            </a:r>
            <a:r>
              <a:rPr lang="pt-BR" sz="3200" b="1" dirty="0"/>
              <a:t>medo que </a:t>
            </a:r>
            <a:r>
              <a:rPr lang="pt-BR" sz="3200" b="1" dirty="0" smtClean="0"/>
              <a:t>sufocava</a:t>
            </a:r>
            <a:endParaRPr lang="pt-BR" sz="3200" b="1" dirty="0"/>
          </a:p>
          <a:p>
            <a:r>
              <a:rPr lang="pt-BR" sz="3200" dirty="0" smtClean="0"/>
              <a:t>   </a:t>
            </a:r>
            <a:r>
              <a:rPr lang="pt-BR" sz="3200" dirty="0"/>
              <a:t>A multidão impiedosa que se aglomerava para ver a punição — não para rezar, mas para </a:t>
            </a:r>
            <a:r>
              <a:rPr lang="pt-BR" sz="3200" b="1" dirty="0"/>
              <a:t>testemunhar o sofrimento</a:t>
            </a:r>
            <a:r>
              <a:rPr lang="pt-BR" sz="3200" dirty="0"/>
              <a:t>. O </a:t>
            </a:r>
            <a:r>
              <a:rPr lang="pt-BR" sz="3200" b="1" dirty="0"/>
              <a:t>Auto de Fé </a:t>
            </a:r>
            <a:r>
              <a:rPr lang="pt-BR" sz="3200" dirty="0"/>
              <a:t>era um </a:t>
            </a:r>
            <a:r>
              <a:rPr lang="pt-BR" sz="3200" b="1" dirty="0"/>
              <a:t>show de terror</a:t>
            </a:r>
            <a:r>
              <a:rPr lang="pt-BR" sz="3200" dirty="0"/>
              <a:t>, onde a </a:t>
            </a:r>
            <a:r>
              <a:rPr lang="pt-BR" sz="3200" b="1" dirty="0"/>
              <a:t>dor</a:t>
            </a:r>
            <a:r>
              <a:rPr lang="pt-BR" sz="3200" dirty="0"/>
              <a:t> dos condenados alimentava a curiosidade cruel do povo.</a:t>
            </a:r>
          </a:p>
          <a:p>
            <a:r>
              <a:rPr lang="pt-BR" sz="3200" b="1" dirty="0" smtClean="0"/>
              <a:t>   As </a:t>
            </a:r>
            <a:r>
              <a:rPr lang="pt-BR" sz="3200" b="1" dirty="0"/>
              <a:t>preces e cânticos da Igreja </a:t>
            </a:r>
            <a:r>
              <a:rPr lang="pt-BR" sz="3200" dirty="0"/>
              <a:t>reverberavam nos muros da Sé, como ondas sonoras destinadas a quebrar sua resistência, a arrancar a última fagulha da sua identidade.</a:t>
            </a:r>
          </a:p>
          <a:p>
            <a:endParaRPr lang="pt-BR" sz="3200" dirty="0"/>
          </a:p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6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Entre os rostos pálidos e cansados, outros cristãos-novos, vítimas como ela, permaneciam imóveis. E lá estava sua filha, Inês Marques, uma mulher marcada pela dor, que tentara resistir, mas fora quebrada pela tortura </a:t>
            </a:r>
            <a:r>
              <a:rPr lang="pt-BR" sz="3200" dirty="0" smtClean="0"/>
              <a:t>impiedosa.</a:t>
            </a:r>
          </a:p>
          <a:p>
            <a:endParaRPr lang="pt-BR" sz="3200" dirty="0"/>
          </a:p>
          <a:p>
            <a:r>
              <a:rPr lang="pt-BR" sz="3200" dirty="0" smtClean="0"/>
              <a:t>                 </a:t>
            </a:r>
            <a:r>
              <a:rPr lang="pt-BR" sz="3200" b="1" dirty="0" smtClean="0"/>
              <a:t>O </a:t>
            </a:r>
            <a:r>
              <a:rPr lang="pt-BR" sz="3200" b="1" dirty="0"/>
              <a:t>instante </a:t>
            </a:r>
            <a:r>
              <a:rPr lang="pt-BR" sz="3200" b="1" dirty="0" smtClean="0"/>
              <a:t>final</a:t>
            </a:r>
            <a:endParaRPr lang="pt-BR" sz="3200" b="1" dirty="0"/>
          </a:p>
          <a:p>
            <a:r>
              <a:rPr lang="pt-BR" sz="3200" dirty="0" smtClean="0"/>
              <a:t>     </a:t>
            </a:r>
            <a:r>
              <a:rPr lang="pt-BR" sz="3200" dirty="0"/>
              <a:t>O cheiro acre da madeira empilhada misturava-se ao ar pesado — o fogo, chamado de purgador de pecados, logo consumiria seu corpo e suas dores.</a:t>
            </a:r>
          </a:p>
          <a:p>
            <a:r>
              <a:rPr lang="pt-BR" sz="3200" dirty="0" smtClean="0"/>
              <a:t>      </a:t>
            </a:r>
            <a:r>
              <a:rPr lang="pt-BR" sz="3200" dirty="0"/>
              <a:t>O inquisidor pronunciou a sentença, mas as palavras dela já não alcançavam o coração de </a:t>
            </a:r>
            <a:r>
              <a:rPr lang="pt-BR" sz="3200" b="1" dirty="0"/>
              <a:t>Leonor</a:t>
            </a:r>
            <a:r>
              <a:rPr lang="pt-BR" sz="3200" dirty="0"/>
              <a:t> — distantes, como vozes em um sonho sombrio.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   Ela </a:t>
            </a:r>
            <a:r>
              <a:rPr lang="pt-BR" sz="3200" dirty="0"/>
              <a:t>não chorou. Não gritou. Apenas fechou os olhos, e sua </a:t>
            </a:r>
            <a:r>
              <a:rPr lang="pt-BR" sz="3200" dirty="0" smtClean="0"/>
              <a:t>mente </a:t>
            </a:r>
            <a:r>
              <a:rPr lang="pt-BR" sz="3200" dirty="0"/>
              <a:t>viajou de volta às ilhas, aos dias em que era apenas uma mãe, uma esposa, uma mulher.</a:t>
            </a:r>
          </a:p>
          <a:p>
            <a:r>
              <a:rPr lang="pt-BR" sz="3200" dirty="0" smtClean="0"/>
              <a:t>   </a:t>
            </a:r>
            <a:r>
              <a:rPr lang="pt-BR" sz="3200" dirty="0"/>
              <a:t>Quando as chamas subiram, os murmúrios da multidão se perderam no vento, enquanto o último suspiro de Leonor se misturava ao som do oceano</a:t>
            </a:r>
            <a:r>
              <a:rPr lang="pt-BR" sz="3200" dirty="0" smtClean="0"/>
              <a:t>.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1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09600" y="863600"/>
            <a:ext cx="8356600" cy="1021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Introdução</a:t>
            </a:r>
            <a:endParaRPr lang="pt-BR" sz="3200" b="1" dirty="0"/>
          </a:p>
          <a:p>
            <a:endParaRPr lang="pt-BR" sz="3200" dirty="0"/>
          </a:p>
          <a:p>
            <a:r>
              <a:rPr lang="pt-BR" sz="3200" dirty="0"/>
              <a:t>Este projeto nasceu como resposta a um desafio proposto pela </a:t>
            </a:r>
            <a:r>
              <a:rPr lang="pt-BR" sz="3200" b="1" dirty="0"/>
              <a:t>DIO</a:t>
            </a:r>
            <a:r>
              <a:rPr lang="pt-BR" sz="3200" dirty="0"/>
              <a:t> (Digital Innovation </a:t>
            </a:r>
            <a:r>
              <a:rPr lang="pt-BR" sz="3200" dirty="0" err="1"/>
              <a:t>One</a:t>
            </a:r>
            <a:r>
              <a:rPr lang="pt-BR" sz="3200" dirty="0"/>
              <a:t>): criar um </a:t>
            </a:r>
            <a:r>
              <a:rPr lang="pt-BR" sz="3200" dirty="0" err="1"/>
              <a:t>eBook</a:t>
            </a:r>
            <a:r>
              <a:rPr lang="pt-BR" sz="3200" dirty="0"/>
              <a:t> utilizando inteligência artificial. Embora eu nunca tivesse feito um </a:t>
            </a:r>
            <a:r>
              <a:rPr lang="pt-BR" sz="3200" dirty="0" err="1"/>
              <a:t>eBook</a:t>
            </a:r>
            <a:r>
              <a:rPr lang="pt-BR" sz="3200" dirty="0"/>
              <a:t> antes, aceitei o desafio como uma oportunidade de aprender e me superar.</a:t>
            </a:r>
          </a:p>
          <a:p>
            <a:endParaRPr lang="pt-BR" sz="3200" dirty="0"/>
          </a:p>
          <a:p>
            <a:r>
              <a:rPr lang="pt-BR" sz="3200" dirty="0"/>
              <a:t>Com o apoio do </a:t>
            </a:r>
            <a:r>
              <a:rPr lang="pt-BR" sz="3200" b="1" dirty="0"/>
              <a:t>ChatGP</a:t>
            </a:r>
            <a:r>
              <a:rPr lang="pt-BR" sz="3200" dirty="0"/>
              <a:t>T, construí a narrativa, pesquisei contextos históricos e organizei as ideias. Para a parte visual, embora o desafio sugerisse o uso do </a:t>
            </a:r>
            <a:r>
              <a:rPr lang="pt-BR" sz="3200" b="1" dirty="0" err="1"/>
              <a:t>MidJourney</a:t>
            </a:r>
            <a:r>
              <a:rPr lang="pt-BR" sz="3200" dirty="0"/>
              <a:t>, utilizei outras ferramentas de </a:t>
            </a:r>
            <a:r>
              <a:rPr lang="pt-BR" sz="3200" b="1" dirty="0" smtClean="0"/>
              <a:t>IA </a:t>
            </a:r>
            <a:r>
              <a:rPr lang="pt-BR" sz="3200" dirty="0"/>
              <a:t>como o </a:t>
            </a:r>
            <a:r>
              <a:rPr lang="pt-BR" sz="3200" b="1" dirty="0" err="1" smtClean="0"/>
              <a:t>Leonardo.A</a:t>
            </a:r>
            <a:r>
              <a:rPr lang="pt-BR" sz="3200" dirty="0" err="1" smtClean="0"/>
              <a:t>i</a:t>
            </a:r>
            <a:r>
              <a:rPr lang="pt-BR" sz="3200" dirty="0" smtClean="0"/>
              <a:t> </a:t>
            </a:r>
            <a:r>
              <a:rPr lang="pt-BR" sz="3200" dirty="0"/>
              <a:t>e o </a:t>
            </a:r>
            <a:r>
              <a:rPr lang="pt-BR" sz="3200" b="1" dirty="0" err="1" smtClean="0"/>
              <a:t>Gencraft</a:t>
            </a:r>
            <a:r>
              <a:rPr lang="pt-BR" sz="3200" dirty="0" smtClean="0"/>
              <a:t>, </a:t>
            </a:r>
            <a:r>
              <a:rPr lang="pt-BR" sz="3200" dirty="0"/>
              <a:t>que me permitiram </a:t>
            </a:r>
            <a:r>
              <a:rPr lang="pt-BR" sz="3200" dirty="0" smtClean="0"/>
              <a:t>gerar gratuitamente </a:t>
            </a:r>
            <a:r>
              <a:rPr lang="pt-BR" sz="3200" dirty="0"/>
              <a:t>imagens com estilo realista e coerente com o tema.</a:t>
            </a:r>
          </a:p>
          <a:p>
            <a:endParaRPr lang="pt-BR" sz="3200" dirty="0"/>
          </a:p>
          <a:p>
            <a:endParaRPr lang="pt-BR" sz="3200" dirty="0"/>
          </a:p>
          <a:p>
            <a:endParaRPr lang="pt-BR" sz="3200" dirty="0" smtClean="0"/>
          </a:p>
          <a:p>
            <a:endParaRPr 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36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 Seu último pensamento foi para o mar — o mesmo oceano que um dia trouxera esperança e vida à sua família, agora parecia levá-la para um sossego infinito, para a liberdade do descanso eterno</a:t>
            </a:r>
            <a:r>
              <a:rPr lang="pt-BR" sz="3200" dirty="0" smtClean="0"/>
              <a:t>.</a:t>
            </a:r>
          </a:p>
          <a:p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554988"/>
            <a:ext cx="7772400" cy="7798812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8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87401" y="1041400"/>
            <a:ext cx="7823199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                     </a:t>
            </a:r>
            <a:r>
              <a:rPr lang="pt-BR" sz="4000" b="1" dirty="0"/>
              <a:t>Encerramento</a:t>
            </a:r>
          </a:p>
          <a:p>
            <a:r>
              <a:rPr lang="pt-BR" sz="3200" dirty="0" smtClean="0"/>
              <a:t>O </a:t>
            </a:r>
            <a:r>
              <a:rPr lang="pt-BR" sz="3200" dirty="0"/>
              <a:t>fogo consumiu Leonor Marques, mas não apagou as chamas da Inquisição. Sua morte era apenas mais um capítulo de uma perseguição que parecia não ter fim</a:t>
            </a:r>
            <a:r>
              <a:rPr lang="pt-BR" sz="3200" dirty="0" smtClean="0"/>
              <a:t>.</a:t>
            </a:r>
          </a:p>
          <a:p>
            <a:r>
              <a:rPr lang="pt-BR" sz="3200" dirty="0"/>
              <a:t>Enquanto os inquisidores reforçavam seu cerco, novos nomes surgiam nas listas de suspeitos. A caça continuava, e a próxima vítima poderia estar mais perto do que se imaginava.</a:t>
            </a:r>
            <a:endParaRPr lang="pt-BR" sz="3200" dirty="0" smtClean="0"/>
          </a:p>
          <a:p>
            <a:endParaRPr lang="pt-BR" sz="3200" dirty="0"/>
          </a:p>
          <a:p>
            <a:endParaRPr lang="pt-BR" sz="3200" dirty="0"/>
          </a:p>
          <a:p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6364784"/>
            <a:ext cx="7620000" cy="533400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3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                        </a:t>
            </a:r>
            <a:r>
              <a:rPr lang="pt-BR" sz="3200" b="1" dirty="0" smtClean="0"/>
              <a:t>Epílogo</a:t>
            </a:r>
            <a:endParaRPr lang="pt-BR" sz="3200" b="1" dirty="0"/>
          </a:p>
          <a:p>
            <a:endParaRPr lang="pt-BR" sz="3200" dirty="0"/>
          </a:p>
          <a:p>
            <a:r>
              <a:rPr lang="pt-BR" sz="3200" dirty="0"/>
              <a:t>Durante gerações, o nome de Leonor foi apenas um eco distante, engolido pelo silêncio e pelo tempo. Na </a:t>
            </a:r>
            <a:r>
              <a:rPr lang="pt-BR" sz="3200" b="1" dirty="0"/>
              <a:t>família</a:t>
            </a:r>
            <a:r>
              <a:rPr lang="pt-BR" sz="3200" dirty="0"/>
              <a:t>, </a:t>
            </a:r>
            <a:r>
              <a:rPr lang="pt-BR" sz="3200" b="1" dirty="0" smtClean="0"/>
              <a:t>na </a:t>
            </a:r>
            <a:r>
              <a:rPr lang="pt-BR" sz="3200" b="1" dirty="0" err="1" smtClean="0"/>
              <a:t>história,</a:t>
            </a:r>
            <a:r>
              <a:rPr lang="pt-BR" sz="3200" dirty="0" err="1" smtClean="0"/>
              <a:t>ninguém</a:t>
            </a:r>
            <a:r>
              <a:rPr lang="pt-BR" sz="3200" dirty="0" smtClean="0"/>
              <a:t> </a:t>
            </a:r>
            <a:r>
              <a:rPr lang="pt-BR" sz="3200" dirty="0"/>
              <a:t>falava dela, ninguém sabia de sua </a:t>
            </a:r>
            <a:r>
              <a:rPr lang="pt-BR" sz="3200" dirty="0" smtClean="0"/>
              <a:t>existência. </a:t>
            </a:r>
            <a:r>
              <a:rPr lang="pt-BR" sz="3200" dirty="0"/>
              <a:t>Era como se sua história tivesse sido cuidadosamente apagada — um capítulo arrancado do livro da memória.  </a:t>
            </a:r>
          </a:p>
          <a:p>
            <a:endParaRPr lang="pt-BR" sz="3200" dirty="0"/>
          </a:p>
          <a:p>
            <a:r>
              <a:rPr lang="pt-BR" sz="3200" dirty="0"/>
              <a:t>A verdade só emergiu muitos anos depois, quando, já adulto, comecei a investigar as raízes da nossa família. </a:t>
            </a:r>
            <a:r>
              <a:rPr lang="pt-BR" sz="3200" b="1" dirty="0"/>
              <a:t>Uma curiosidade persistente me guiava em silêncio</a:t>
            </a:r>
            <a:r>
              <a:rPr lang="pt-BR" sz="3200" dirty="0"/>
              <a:t>, como se algo dentro de mim buscasse respostas há muito esquecidas. Foi durante essas buscas — entre conversas com parentes mais velhos, árvores genealógicas e registros no FamilySearch — que </a:t>
            </a:r>
            <a:r>
              <a:rPr lang="pt-BR" sz="3200" b="1" dirty="0"/>
              <a:t>reencontrei Leonor Marques</a:t>
            </a:r>
            <a:r>
              <a:rPr lang="pt-BR" sz="3200" dirty="0"/>
              <a:t>. Ela não era minha ancestral direta, mas sim </a:t>
            </a:r>
            <a:r>
              <a:rPr lang="pt-BR" sz="3200" b="1" dirty="0"/>
              <a:t>irmã da minha 14ª avó</a:t>
            </a:r>
            <a:r>
              <a:rPr lang="pt-BR" sz="3200" dirty="0"/>
              <a:t> — e, ainda assim, havia algo nela que falava </a:t>
            </a:r>
            <a:r>
              <a:rPr lang="pt-BR" sz="3200" dirty="0" smtClean="0"/>
              <a:t>comigo. 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8800" y="863600"/>
            <a:ext cx="8102601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como se fôssemos da mesma carne, do mesmo silêncio transmitido pelas gerações.</a:t>
            </a:r>
          </a:p>
          <a:p>
            <a:r>
              <a:rPr lang="pt-BR" sz="3200" dirty="0"/>
              <a:t>Entre documentos antigos da </a:t>
            </a:r>
            <a:r>
              <a:rPr lang="pt-BR" sz="3200" b="1" dirty="0"/>
              <a:t>Torre do Tombo</a:t>
            </a:r>
            <a:r>
              <a:rPr lang="pt-BR" sz="3200" dirty="0"/>
              <a:t>, a dor de Leonor ganhou voz. Sua história, marcada por fé e resistência, </a:t>
            </a:r>
            <a:r>
              <a:rPr lang="pt-BR" sz="3200" b="1" dirty="0"/>
              <a:t>não era mais apenas passado — era parte do que me trouxe até aqui</a:t>
            </a:r>
            <a:r>
              <a:rPr lang="pt-BR" sz="3200" dirty="0"/>
              <a:t>. E foi nesse reencontro que entendi: </a:t>
            </a:r>
            <a:r>
              <a:rPr lang="pt-BR" sz="3200" b="1" dirty="0"/>
              <a:t>nem toda herança se mede por sangue; algumas se reconhecem na essência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r>
              <a:rPr lang="pt-BR" sz="3200" dirty="0"/>
              <a:t>Leonor, como tantos outros, viveu </a:t>
            </a:r>
            <a:r>
              <a:rPr lang="pt-BR" sz="3200" b="1" dirty="0"/>
              <a:t>entre </a:t>
            </a:r>
            <a:r>
              <a:rPr lang="pt-BR" sz="3200" b="1" dirty="0" smtClean="0"/>
              <a:t>o </a:t>
            </a:r>
            <a:r>
              <a:rPr lang="pt-BR" sz="3200" b="1" dirty="0"/>
              <a:t>peso da tradição e o silêncio da </a:t>
            </a:r>
            <a:r>
              <a:rPr lang="pt-BR" sz="3200" b="1" dirty="0" smtClean="0"/>
              <a:t>opressão</a:t>
            </a:r>
            <a:r>
              <a:rPr lang="pt-BR" sz="3200" dirty="0" smtClean="0"/>
              <a:t>. </a:t>
            </a:r>
            <a:r>
              <a:rPr lang="pt-BR" sz="3200" dirty="0"/>
              <a:t>Morreu </a:t>
            </a:r>
            <a:r>
              <a:rPr lang="pt-BR" sz="3200" dirty="0" err="1" smtClean="0"/>
              <a:t>jsem</a:t>
            </a:r>
            <a:r>
              <a:rPr lang="pt-BR" sz="3200" dirty="0" smtClean="0"/>
              <a:t> </a:t>
            </a:r>
            <a:r>
              <a:rPr lang="pt-BR" sz="3200" dirty="0"/>
              <a:t>saber que um dia alguém iria procurá-la. Mas, ao encontrá-la, </a:t>
            </a:r>
            <a:r>
              <a:rPr lang="pt-BR" sz="3200" b="1" dirty="0"/>
              <a:t>encontrei também </a:t>
            </a:r>
            <a:r>
              <a:rPr lang="pt-BR" sz="3200" b="1" dirty="0" smtClean="0"/>
              <a:t>um </a:t>
            </a:r>
            <a:r>
              <a:rPr lang="pt-BR" sz="3200" b="1" dirty="0"/>
              <a:t>pedaço esquecido de </a:t>
            </a:r>
            <a:r>
              <a:rPr lang="pt-BR" sz="3200" b="1" dirty="0" smtClean="0"/>
              <a:t>mim</a:t>
            </a:r>
            <a:r>
              <a:rPr lang="pt-BR" sz="3200" dirty="0" smtClean="0"/>
              <a:t>.  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Hoje, seu nome voltou a ser pronunciado — nas pesquisas genealógicas, nas histórias que agora contamos com orgulho</a:t>
            </a:r>
            <a:r>
              <a:rPr lang="pt-BR" sz="3200" b="1" dirty="0"/>
              <a:t>, </a:t>
            </a:r>
            <a:r>
              <a:rPr lang="pt-BR" sz="3200" b="1" dirty="0" smtClean="0"/>
              <a:t>quando </a:t>
            </a:r>
            <a:r>
              <a:rPr lang="pt-BR" sz="3200" b="1" dirty="0"/>
              <a:t>os ventos do passado parecem </a:t>
            </a:r>
            <a:r>
              <a:rPr lang="pt-BR" sz="3200" b="1" dirty="0" smtClean="0"/>
              <a:t>sussurrar</a:t>
            </a:r>
            <a:r>
              <a:rPr lang="pt-BR" sz="3200" dirty="0" smtClean="0"/>
              <a:t>:  </a:t>
            </a:r>
            <a:endParaRPr lang="pt-BR" sz="3200" dirty="0"/>
          </a:p>
          <a:p>
            <a:r>
              <a:rPr lang="pt-BR" sz="3200" dirty="0" smtClean="0"/>
              <a:t>"</a:t>
            </a:r>
            <a:r>
              <a:rPr lang="pt-BR" sz="3200" b="1" dirty="0"/>
              <a:t>Baruch </a:t>
            </a:r>
            <a:r>
              <a:rPr lang="pt-BR" sz="3200" b="1" dirty="0" err="1"/>
              <a:t>Dayan</a:t>
            </a:r>
            <a:r>
              <a:rPr lang="pt-BR" sz="3200" b="1" dirty="0"/>
              <a:t> </a:t>
            </a:r>
            <a:r>
              <a:rPr lang="pt-BR" sz="3200" b="1" dirty="0" err="1"/>
              <a:t>HaEmet</a:t>
            </a:r>
            <a:r>
              <a:rPr lang="pt-BR" sz="3200" dirty="0" smtClean="0"/>
              <a:t>" </a:t>
            </a:r>
            <a:r>
              <a:rPr lang="pt-BR" sz="3200" dirty="0"/>
              <a:t>— </a:t>
            </a:r>
            <a:r>
              <a:rPr lang="pt-BR" sz="3200" dirty="0" smtClean="0"/>
              <a:t>“</a:t>
            </a:r>
            <a:r>
              <a:rPr lang="pt-BR" sz="3200" dirty="0" err="1" smtClean="0"/>
              <a:t>Bendicho</a:t>
            </a:r>
            <a:r>
              <a:rPr lang="pt-BR" sz="3200" dirty="0" smtClean="0"/>
              <a:t> </a:t>
            </a:r>
            <a:r>
              <a:rPr lang="pt-BR" sz="3200" dirty="0" err="1"/>
              <a:t>el</a:t>
            </a:r>
            <a:r>
              <a:rPr lang="pt-BR" sz="3200" dirty="0"/>
              <a:t> </a:t>
            </a:r>
            <a:r>
              <a:rPr lang="pt-BR" sz="3200" dirty="0" err="1"/>
              <a:t>Verdadero</a:t>
            </a:r>
            <a:r>
              <a:rPr lang="pt-BR" sz="3200" dirty="0"/>
              <a:t> </a:t>
            </a:r>
            <a:r>
              <a:rPr lang="pt-BR" sz="3200" dirty="0" err="1" smtClean="0"/>
              <a:t>Juez</a:t>
            </a:r>
            <a:r>
              <a:rPr lang="pt-BR" sz="3200" dirty="0" smtClean="0"/>
              <a:t>.”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3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92200" y="939800"/>
            <a:ext cx="8102601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Agradecimentos</a:t>
            </a:r>
          </a:p>
          <a:p>
            <a:endParaRPr lang="pt-BR" sz="3200" b="1" dirty="0"/>
          </a:p>
          <a:p>
            <a:r>
              <a:rPr lang="pt-BR" sz="3200" dirty="0" smtClean="0"/>
              <a:t>Quero </a:t>
            </a:r>
            <a:r>
              <a:rPr lang="pt-BR" sz="3200" dirty="0"/>
              <a:t>agradecer à equipe da </a:t>
            </a:r>
            <a:r>
              <a:rPr lang="pt-BR" sz="3200" b="1" dirty="0"/>
              <a:t>DIO</a:t>
            </a:r>
            <a:r>
              <a:rPr lang="pt-BR" sz="3200" dirty="0"/>
              <a:t> (Digital Innovation </a:t>
            </a:r>
            <a:r>
              <a:rPr lang="pt-BR" sz="3200" dirty="0" err="1"/>
              <a:t>One</a:t>
            </a:r>
            <a:r>
              <a:rPr lang="pt-BR" sz="3200" dirty="0"/>
              <a:t>) pela proposta do desafio, que me tirou da zona de conforto e me impulsionou a aprender algo novo.</a:t>
            </a:r>
          </a:p>
          <a:p>
            <a:endParaRPr lang="pt-BR" sz="3200" dirty="0"/>
          </a:p>
          <a:p>
            <a:r>
              <a:rPr lang="pt-BR" sz="3200" dirty="0"/>
              <a:t>Sou grato também às ferramentas de inteligência artificial que me ajudaram a construir esta história — especialmente ao </a:t>
            </a:r>
            <a:r>
              <a:rPr lang="pt-BR" sz="3200" b="1" dirty="0"/>
              <a:t>ChatGPT</a:t>
            </a:r>
            <a:r>
              <a:rPr lang="pt-BR" sz="3200" dirty="0"/>
              <a:t>, que me guiou em cada etapa, e às plataformas</a:t>
            </a:r>
            <a:r>
              <a:rPr lang="pt-BR" sz="3200" b="1" dirty="0"/>
              <a:t> </a:t>
            </a:r>
            <a:r>
              <a:rPr lang="pt-BR" sz="3200" b="1" dirty="0" err="1"/>
              <a:t>Leonardo.Ai</a:t>
            </a:r>
            <a:r>
              <a:rPr lang="pt-BR" sz="3200" b="1" dirty="0"/>
              <a:t> </a:t>
            </a:r>
            <a:r>
              <a:rPr lang="pt-BR" sz="3200" dirty="0"/>
              <a:t>e </a:t>
            </a:r>
            <a:r>
              <a:rPr lang="pt-BR" sz="3200" b="1" dirty="0" err="1"/>
              <a:t>Gencraft</a:t>
            </a:r>
            <a:r>
              <a:rPr lang="pt-BR" sz="3200" dirty="0"/>
              <a:t>, pelas imagens.</a:t>
            </a:r>
          </a:p>
          <a:p>
            <a:endParaRPr lang="pt-BR" sz="3200" dirty="0"/>
          </a:p>
          <a:p>
            <a:r>
              <a:rPr lang="pt-BR" sz="3200" dirty="0"/>
              <a:t>Agradeço à meu falecido avô </a:t>
            </a:r>
            <a:r>
              <a:rPr lang="pt-BR" sz="3200" b="1" dirty="0"/>
              <a:t>José Nicolau</a:t>
            </a:r>
            <a:r>
              <a:rPr lang="pt-BR" sz="3200" dirty="0"/>
              <a:t>(Um dos elos que me liga a Leonor), que sempre apoiou minhas buscas e curiosidades sobre nossas raízes, e a todos que preservam a memória dos que vieram antes de nós</a:t>
            </a:r>
            <a:r>
              <a:rPr lang="pt-BR" sz="3200" b="1" dirty="0"/>
              <a:t>.</a:t>
            </a:r>
            <a:endParaRPr lang="pt-BR" sz="32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58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7200" y="863600"/>
            <a:ext cx="8102601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Sobre o </a:t>
            </a:r>
            <a:r>
              <a:rPr lang="pt-BR" sz="3200" b="1" dirty="0" smtClean="0"/>
              <a:t>Autor </a:t>
            </a:r>
          </a:p>
          <a:p>
            <a:endParaRPr lang="pt-BR" sz="3200" b="1" dirty="0"/>
          </a:p>
          <a:p>
            <a:r>
              <a:rPr lang="pt-BR" sz="3200" dirty="0"/>
              <a:t>Meu nome é </a:t>
            </a:r>
            <a:r>
              <a:rPr lang="pt-BR" sz="3200" b="1" dirty="0" smtClean="0"/>
              <a:t>Teofilo Nicolau</a:t>
            </a:r>
            <a:r>
              <a:rPr lang="pt-BR" sz="3200" dirty="0" smtClean="0"/>
              <a:t>, </a:t>
            </a:r>
            <a:r>
              <a:rPr lang="pt-BR" sz="3200" dirty="0"/>
              <a:t>tenho 57 anos, sou estudante de </a:t>
            </a:r>
            <a:r>
              <a:rPr lang="pt-BR" sz="3200" b="1" dirty="0" smtClean="0"/>
              <a:t>Análise </a:t>
            </a:r>
            <a:r>
              <a:rPr lang="pt-BR" sz="3200" b="1" dirty="0"/>
              <a:t>e Desenvolvimento de Sistemas na </a:t>
            </a:r>
            <a:r>
              <a:rPr lang="pt-BR" sz="3200" b="1" dirty="0" smtClean="0"/>
              <a:t>UNIFATECIE </a:t>
            </a:r>
            <a:r>
              <a:rPr lang="pt-BR" sz="3200" dirty="0"/>
              <a:t>e atualmente em processo de requalificação profissional para atuar na área de tecnologia.</a:t>
            </a:r>
          </a:p>
          <a:p>
            <a:endParaRPr lang="pt-BR" sz="3200" dirty="0"/>
          </a:p>
          <a:p>
            <a:r>
              <a:rPr lang="pt-BR" sz="3200" dirty="0"/>
              <a:t>Sou apaixonado por história e genealogia, e encontrei na história de </a:t>
            </a:r>
            <a:r>
              <a:rPr lang="pt-BR" sz="3200" b="1" dirty="0" smtClean="0"/>
              <a:t>Leonor Marques</a:t>
            </a:r>
            <a:r>
              <a:rPr lang="pt-BR" sz="3200" dirty="0" smtClean="0"/>
              <a:t>, irmã </a:t>
            </a:r>
            <a:r>
              <a:rPr lang="pt-BR" sz="3200" dirty="0"/>
              <a:t>de minha 14ª </a:t>
            </a:r>
            <a:r>
              <a:rPr lang="pt-BR" sz="3200" dirty="0" smtClean="0"/>
              <a:t>avó </a:t>
            </a:r>
            <a:r>
              <a:rPr lang="pt-BR" sz="3200" b="1" dirty="0" smtClean="0"/>
              <a:t>Beatriz Marques</a:t>
            </a:r>
            <a:r>
              <a:rPr lang="pt-BR" sz="3200" dirty="0" smtClean="0"/>
              <a:t>, </a:t>
            </a:r>
            <a:r>
              <a:rPr lang="pt-BR" sz="3200" dirty="0"/>
              <a:t>um eco da minha própria ancestralidade. Este projeto foi mais do que um desafio técnico — foi uma forma de dar voz a uma memória esquecida.</a:t>
            </a:r>
          </a:p>
          <a:p>
            <a:endParaRPr lang="pt-BR" sz="3200" dirty="0"/>
          </a:p>
          <a:p>
            <a:r>
              <a:rPr lang="pt-BR" sz="3200" dirty="0"/>
              <a:t>Atualmente, sigo em constante aprendizado em áreas como </a:t>
            </a:r>
            <a:r>
              <a:rPr lang="pt-BR" sz="3200" b="1" dirty="0" smtClean="0"/>
              <a:t>Java</a:t>
            </a:r>
            <a:r>
              <a:rPr lang="pt-BR" sz="3200" b="1" dirty="0"/>
              <a:t>, Spring Boot, </a:t>
            </a:r>
            <a:r>
              <a:rPr lang="pt-BR" sz="3200" b="1" dirty="0" err="1" smtClean="0"/>
              <a:t>JavaScript</a:t>
            </a:r>
            <a:r>
              <a:rPr lang="pt-BR" sz="3200" dirty="0" smtClean="0"/>
              <a:t>, </a:t>
            </a:r>
            <a:r>
              <a:rPr lang="pt-BR" sz="3200" dirty="0"/>
              <a:t>e também em plataformas de </a:t>
            </a:r>
            <a:r>
              <a:rPr lang="pt-BR" sz="3200" b="1" dirty="0" err="1" smtClean="0"/>
              <a:t>Low</a:t>
            </a:r>
            <a:r>
              <a:rPr lang="pt-BR" sz="3200" b="1" dirty="0" smtClean="0"/>
              <a:t> </a:t>
            </a:r>
            <a:r>
              <a:rPr lang="pt-BR" sz="3200" b="1" dirty="0"/>
              <a:t>Code, </a:t>
            </a:r>
            <a:r>
              <a:rPr lang="pt-BR" sz="3200" b="1" dirty="0" smtClean="0"/>
              <a:t>RPA </a:t>
            </a:r>
            <a:r>
              <a:rPr lang="pt-BR" sz="3200" dirty="0"/>
              <a:t>e </a:t>
            </a:r>
            <a:r>
              <a:rPr lang="pt-BR" sz="3200" b="1" dirty="0" smtClean="0"/>
              <a:t>inteligência artificial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📫 </a:t>
            </a:r>
            <a:r>
              <a:rPr lang="pt-BR" sz="3200" dirty="0" err="1"/>
              <a:t>GitHub</a:t>
            </a:r>
            <a:r>
              <a:rPr lang="pt-BR" sz="3200" dirty="0"/>
              <a:t>: [github.com/</a:t>
            </a:r>
            <a:r>
              <a:rPr lang="pt-BR" sz="3200" dirty="0" err="1"/>
              <a:t>teofilonicolau</a:t>
            </a:r>
            <a:r>
              <a:rPr lang="pt-BR" sz="3200" dirty="0"/>
              <a:t>](https://github.com/teofilonicolau</a:t>
            </a:r>
            <a:r>
              <a:rPr lang="pt-BR" sz="3200" b="1" dirty="0"/>
              <a:t>)</a:t>
            </a:r>
          </a:p>
          <a:p>
            <a:endParaRPr lang="pt-BR" sz="3200" b="1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48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09600" y="863600"/>
            <a:ext cx="8356600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Assim </a:t>
            </a:r>
            <a:r>
              <a:rPr lang="pt-BR" sz="3200" dirty="0"/>
              <a:t>nasceu este trabalho — um </a:t>
            </a:r>
            <a:r>
              <a:rPr lang="pt-BR" sz="3200" b="1" dirty="0" err="1"/>
              <a:t>eBook</a:t>
            </a:r>
            <a:r>
              <a:rPr lang="pt-BR" sz="3200" dirty="0"/>
              <a:t> em formato de apresentação, com </a:t>
            </a:r>
            <a:r>
              <a:rPr lang="pt-BR" sz="3200" b="1" dirty="0"/>
              <a:t>50 slides </a:t>
            </a:r>
            <a:r>
              <a:rPr lang="pt-BR" sz="3200" dirty="0"/>
              <a:t>e </a:t>
            </a:r>
            <a:r>
              <a:rPr lang="pt-BR" sz="3200" b="1" dirty="0"/>
              <a:t>20 imagens,</a:t>
            </a:r>
            <a:r>
              <a:rPr lang="pt-BR" sz="3200" dirty="0"/>
              <a:t> que reconstrói a trajetória de Leonor Marques, uma personagem histórica esquecida, mas cuja história me tocou profundamente. Embora não seja minha ancestral direta, seu passado se </a:t>
            </a:r>
            <a:r>
              <a:rPr lang="pt-BR" sz="3200" b="1" dirty="0"/>
              <a:t>entrelaça com o da minha família</a:t>
            </a:r>
            <a:r>
              <a:rPr lang="pt-BR" sz="3200" dirty="0"/>
              <a:t>, despertando em mim um sentimento de conexão e responsabilidade.</a:t>
            </a:r>
          </a:p>
          <a:p>
            <a:endParaRPr lang="pt-BR" sz="3200" dirty="0"/>
          </a:p>
          <a:p>
            <a:r>
              <a:rPr lang="pt-BR" sz="3200" dirty="0"/>
              <a:t>Este é um projeto feito com curiosidade, dedicação e aprendizado constante — e, acima de tudo, </a:t>
            </a:r>
            <a:r>
              <a:rPr lang="pt-BR" sz="3200" b="1" dirty="0"/>
              <a:t>com muito respeito à memória daqueles que foram silenciados pela história</a:t>
            </a:r>
            <a:r>
              <a:rPr lang="pt-BR" sz="3200" dirty="0" smtClean="0"/>
              <a:t>.</a:t>
            </a:r>
            <a:endParaRPr lang="pt-BR" sz="3200" dirty="0"/>
          </a:p>
          <a:p>
            <a:endParaRPr lang="pt-BR" sz="3200" dirty="0"/>
          </a:p>
          <a:p>
            <a:endParaRPr lang="pt-BR" sz="3200" dirty="0" smtClean="0"/>
          </a:p>
          <a:p>
            <a:endParaRPr lang="pt-BR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98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Arial Black" panose="020B0A04020102020204" pitchFamily="34" charset="0"/>
              </a:rPr>
              <a:t>Capítulo 1 – Um Novo Começo em Ponta Delgada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3408363"/>
            <a:ext cx="8121650" cy="812165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731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90600" y="869752"/>
            <a:ext cx="7924800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  O vento soprava com força sobre o porto de </a:t>
            </a:r>
            <a:r>
              <a:rPr lang="pt-BR" sz="3200" b="1" dirty="0" smtClean="0"/>
              <a:t>Ponta Delgada</a:t>
            </a:r>
            <a:r>
              <a:rPr lang="pt-BR" sz="3200" dirty="0" smtClean="0"/>
              <a:t>, trazendo consigo o cheiro salgado do Atlântico e o sussurro de uma cidade em expansão. Corria o ano de</a:t>
            </a:r>
            <a:r>
              <a:rPr lang="pt-BR" sz="3200" b="1" dirty="0" smtClean="0"/>
              <a:t> 1515</a:t>
            </a:r>
            <a:r>
              <a:rPr lang="pt-BR" sz="3200" dirty="0" smtClean="0"/>
              <a:t>, e a embarcação que transportava </a:t>
            </a:r>
            <a:r>
              <a:rPr lang="pt-BR" sz="3200" b="1" dirty="0" smtClean="0"/>
              <a:t>Marcos Afonso Marques </a:t>
            </a:r>
            <a:r>
              <a:rPr lang="pt-BR" sz="3200" dirty="0" smtClean="0"/>
              <a:t>e sua esposa, </a:t>
            </a:r>
            <a:r>
              <a:rPr lang="pt-BR" sz="3200" b="1" dirty="0" smtClean="0"/>
              <a:t>Inês de Xerez</a:t>
            </a:r>
            <a:r>
              <a:rPr lang="pt-BR" sz="3200" dirty="0" smtClean="0"/>
              <a:t>, finalmente atracava, após semanas de travessia desde o sul da </a:t>
            </a:r>
            <a:r>
              <a:rPr lang="pt-BR" sz="3200" b="1" dirty="0" smtClean="0"/>
              <a:t>Espanha</a:t>
            </a:r>
            <a:r>
              <a:rPr lang="pt-BR" sz="3200" dirty="0" smtClean="0"/>
              <a:t>.</a:t>
            </a:r>
          </a:p>
          <a:p>
            <a:endParaRPr lang="pt-BR" sz="3200" dirty="0" smtClean="0"/>
          </a:p>
          <a:p>
            <a:r>
              <a:rPr lang="pt-BR" sz="3200" dirty="0" smtClean="0"/>
              <a:t> Eles deixavam para trás </a:t>
            </a:r>
            <a:r>
              <a:rPr lang="pt-BR" sz="3200" b="1" dirty="0" smtClean="0"/>
              <a:t>Jerez de </a:t>
            </a:r>
            <a:r>
              <a:rPr lang="pt-BR" sz="3200" b="1" dirty="0"/>
              <a:t>L</a:t>
            </a:r>
            <a:r>
              <a:rPr lang="pt-BR" sz="3200" b="1" dirty="0" smtClean="0"/>
              <a:t>a </a:t>
            </a:r>
            <a:r>
              <a:rPr lang="pt-BR" sz="3200" b="1" dirty="0" err="1" smtClean="0"/>
              <a:t>Frontera</a:t>
            </a:r>
            <a:r>
              <a:rPr lang="pt-BR" sz="3200" dirty="0" smtClean="0"/>
              <a:t>, em </a:t>
            </a:r>
            <a:r>
              <a:rPr lang="pt-BR" sz="3200" b="1" dirty="0" smtClean="0"/>
              <a:t>Cádiz</a:t>
            </a:r>
            <a:r>
              <a:rPr lang="pt-BR" sz="3200" dirty="0" smtClean="0"/>
              <a:t>, fugindo da perseguição cada vez mais implacável </a:t>
            </a:r>
            <a:r>
              <a:rPr lang="pt-BR" sz="3200" b="1" dirty="0" smtClean="0"/>
              <a:t>da Inquisição Espanhola</a:t>
            </a:r>
            <a:r>
              <a:rPr lang="pt-BR" sz="3200" dirty="0" smtClean="0"/>
              <a:t>. As ruas antes familiares tornaram-se perigosas.    As portas que antes se abriam para o comércio agora se fechavam, tomadas pelo medo e pela suspeita. O </a:t>
            </a:r>
            <a:r>
              <a:rPr lang="pt-BR" sz="3200" b="1" dirty="0" smtClean="0"/>
              <a:t>Édito de Expulsão </a:t>
            </a:r>
            <a:r>
              <a:rPr lang="pt-BR" sz="3200" dirty="0" smtClean="0"/>
              <a:t>de </a:t>
            </a:r>
            <a:r>
              <a:rPr lang="pt-BR" sz="3200" b="1" dirty="0" smtClean="0"/>
              <a:t>1492</a:t>
            </a:r>
            <a:r>
              <a:rPr lang="pt-BR" sz="3200" dirty="0" smtClean="0"/>
              <a:t> havia forçado milhares de judeus à conversão ou ao exílio. Mesmo os que se convertiam – os chamados </a:t>
            </a:r>
            <a:r>
              <a:rPr lang="pt-BR" sz="3200" b="1" dirty="0" smtClean="0"/>
              <a:t>cristãos-novos</a:t>
            </a:r>
            <a:r>
              <a:rPr lang="pt-BR" sz="3200" dirty="0" smtClean="0"/>
              <a:t> – eram vigiados, interrogados e frequentemente acusados de manter práticas judaicas em segredo.</a:t>
            </a:r>
          </a:p>
          <a:p>
            <a:endParaRPr lang="pt-BR" sz="28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60400" y="500757"/>
            <a:ext cx="8229600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 Em </a:t>
            </a:r>
            <a:r>
              <a:rPr lang="pt-BR" sz="3200" b="1" dirty="0" smtClean="0"/>
              <a:t>Portugal</a:t>
            </a:r>
            <a:r>
              <a:rPr lang="pt-BR" sz="3200" dirty="0" smtClean="0"/>
              <a:t>, Marcos esperava encontrar uma nova chance: segurança, paz e prosperidade. Comerciante habilidoso, rapidamente conquistou espaço entre os mercadores locais e estabeleceu sua família em uma nova residência na capital de </a:t>
            </a:r>
            <a:r>
              <a:rPr lang="pt-BR" sz="3200" b="1" dirty="0" smtClean="0"/>
              <a:t>São Miguel</a:t>
            </a:r>
            <a:r>
              <a:rPr lang="pt-BR" sz="3200" dirty="0" smtClean="0"/>
              <a:t>. Mas até mesmo nas ilhas, os ecos da perseguição já se faziam ouvir.   Embora a </a:t>
            </a:r>
            <a:r>
              <a:rPr lang="pt-BR" sz="3200" b="1" dirty="0" smtClean="0"/>
              <a:t>Inquisição Portuguesa </a:t>
            </a:r>
            <a:r>
              <a:rPr lang="pt-BR" sz="3200" dirty="0" smtClean="0"/>
              <a:t>só viesse a ser instituída oficialmente em </a:t>
            </a:r>
            <a:r>
              <a:rPr lang="pt-BR" sz="3200" b="1" dirty="0" smtClean="0"/>
              <a:t>1536</a:t>
            </a:r>
            <a:r>
              <a:rPr lang="pt-BR" sz="3200" dirty="0" smtClean="0"/>
              <a:t>, seu espectro já rondava as comunidades judaicas.</a:t>
            </a:r>
          </a:p>
          <a:p>
            <a:endParaRPr lang="pt-BR" sz="3200" dirty="0" smtClean="0"/>
          </a:p>
          <a:p>
            <a:r>
              <a:rPr lang="pt-BR" sz="3200" dirty="0" smtClean="0"/>
              <a:t> Para Inês, cada novo local era uma corda bamba. Sabia que qualquer detalhe poderia despertar desconfiança — uma </a:t>
            </a:r>
            <a:r>
              <a:rPr lang="pt-BR" sz="3200" b="1" dirty="0" smtClean="0"/>
              <a:t>vela acesa </a:t>
            </a:r>
            <a:r>
              <a:rPr lang="pt-BR" sz="3200" dirty="0" smtClean="0"/>
              <a:t>fora de hora, uma palavra em </a:t>
            </a:r>
            <a:r>
              <a:rPr lang="pt-BR" sz="3200" b="1" dirty="0" smtClean="0"/>
              <a:t>ladino</a:t>
            </a:r>
            <a:r>
              <a:rPr lang="pt-BR" sz="3200" dirty="0" smtClean="0"/>
              <a:t> dita em voz alta, um jejum fora do calendário católico. A rotina exigia vigilância constante.</a:t>
            </a:r>
          </a:p>
          <a:p>
            <a:endParaRPr lang="pt-BR" sz="3200" dirty="0" smtClean="0"/>
          </a:p>
          <a:p>
            <a:endParaRPr lang="pt-BR" sz="3200" dirty="0" smtClean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Leonor Marques - Nicolau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52D8-9104-47DF-A102-151B6EEDC09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21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5000</Words>
  <Application>Microsoft Office PowerPoint</Application>
  <PresentationFormat>Papel A3 (297x420 mm)</PresentationFormat>
  <Paragraphs>364</Paragraphs>
  <Slides>55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Arial Black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Capítulo 1 – Um Novo Começo em Ponta Delgada</vt:lpstr>
      <vt:lpstr>Apresentação do PowerPoint</vt:lpstr>
      <vt:lpstr>Apresentação do PowerPoint</vt:lpstr>
      <vt:lpstr>Apresentação do PowerPoint</vt:lpstr>
      <vt:lpstr>Apresentação do PowerPoint</vt:lpstr>
      <vt:lpstr>Capítulo 2 – A Infância de Leonor e os Costumes Sefarditas</vt:lpstr>
      <vt:lpstr>Apresentação do PowerPoint</vt:lpstr>
      <vt:lpstr>Apresentação do PowerPoint</vt:lpstr>
      <vt:lpstr>Apresentação do PowerPoint</vt:lpstr>
      <vt:lpstr>Apresentação do PowerPoint</vt:lpstr>
      <vt:lpstr> Capítulo 3 – Juventude em Tempos de Medo</vt:lpstr>
      <vt:lpstr>Apresentação do PowerPoint</vt:lpstr>
      <vt:lpstr>Apresentação do PowerPoint</vt:lpstr>
      <vt:lpstr>Apresentação do PowerPoint</vt:lpstr>
      <vt:lpstr>Capítulo 4 – Tradição e Segredos: A Vida Sefardita de Leonor Antes do Casamento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Capítulo 5 – Um Casamento Sob o Medo da Inquisição</vt:lpstr>
      <vt:lpstr>Apresentação do PowerPoint</vt:lpstr>
      <vt:lpstr>Apresentação do PowerPoint</vt:lpstr>
      <vt:lpstr>Apresentação do PowerPoint</vt:lpstr>
      <vt:lpstr>Apresentação do PowerPoint</vt:lpstr>
      <vt:lpstr>Capítulo 6 – A Vida de Casada: Entre o Amor e o Medo</vt:lpstr>
      <vt:lpstr>Apresentação do PowerPoint</vt:lpstr>
      <vt:lpstr>Apresentação do PowerPoint</vt:lpstr>
      <vt:lpstr>Apresentação do PowerPoint</vt:lpstr>
      <vt:lpstr>Apresentação do PowerPoint</vt:lpstr>
      <vt:lpstr>Capítulo 7 – A Traição e a Prisão: O Início do Fim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Capítulo 8 – O Último Caminho de Leonor Marques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74</cp:revision>
  <dcterms:created xsi:type="dcterms:W3CDTF">2025-06-01T04:52:17Z</dcterms:created>
  <dcterms:modified xsi:type="dcterms:W3CDTF">2025-06-02T20:01:05Z</dcterms:modified>
</cp:coreProperties>
</file>